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323" r:id="rId3"/>
    <p:sldId id="352" r:id="rId4"/>
    <p:sldId id="283" r:id="rId5"/>
    <p:sldId id="322" r:id="rId6"/>
    <p:sldId id="353" r:id="rId7"/>
    <p:sldId id="325" r:id="rId8"/>
    <p:sldId id="328" r:id="rId9"/>
    <p:sldId id="332" r:id="rId10"/>
    <p:sldId id="331" r:id="rId11"/>
    <p:sldId id="329" r:id="rId12"/>
    <p:sldId id="333" r:id="rId13"/>
    <p:sldId id="334" r:id="rId14"/>
    <p:sldId id="354" r:id="rId15"/>
    <p:sldId id="355" r:id="rId16"/>
    <p:sldId id="356" r:id="rId17"/>
    <p:sldId id="339" r:id="rId18"/>
    <p:sldId id="341" r:id="rId19"/>
    <p:sldId id="342" r:id="rId20"/>
    <p:sldId id="343" r:id="rId21"/>
  </p:sldIdLst>
  <p:sldSz cx="9144000" cy="6858000" type="screen4x3"/>
  <p:notesSz cx="6735763" cy="98663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未命名的章節" id="{C2B68C25-C465-4BFB-BD52-A2259E8AF99D}">
          <p14:sldIdLst>
            <p14:sldId id="256"/>
            <p14:sldId id="323"/>
            <p14:sldId id="352"/>
            <p14:sldId id="283"/>
            <p14:sldId id="322"/>
            <p14:sldId id="353"/>
            <p14:sldId id="325"/>
            <p14:sldId id="328"/>
            <p14:sldId id="332"/>
            <p14:sldId id="331"/>
            <p14:sldId id="329"/>
            <p14:sldId id="333"/>
            <p14:sldId id="334"/>
            <p14:sldId id="354"/>
            <p14:sldId id="355"/>
            <p14:sldId id="356"/>
            <p14:sldId id="339"/>
            <p14:sldId id="341"/>
            <p14:sldId id="342"/>
            <p14:sldId id="343"/>
          </p14:sldIdLst>
        </p14:section>
        <p14:section name="未命名的章節" id="{BD97E4F7-841C-461B-B282-10E69F98539F}">
          <p14:sldIdLst/>
        </p14:section>
        <p14:section name="風景" id="{01CD0FA7-98FE-445A-B20F-D664925DD27C}">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5" d="100"/>
          <a:sy n="105" d="100"/>
        </p:scale>
        <p:origin x="-17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0"/>
            <a:ext cx="2919565" cy="493868"/>
          </a:xfrm>
          <a:prstGeom prst="rect">
            <a:avLst/>
          </a:prstGeom>
        </p:spPr>
        <p:txBody>
          <a:bodyPr vert="horz" lIns="90721" tIns="45361" rIns="90721" bIns="45361" rtlCol="0"/>
          <a:lstStyle>
            <a:lvl1pPr algn="l">
              <a:defRPr sz="1200"/>
            </a:lvl1pPr>
          </a:lstStyle>
          <a:p>
            <a:endParaRPr lang="zh-TW" altLang="en-US"/>
          </a:p>
        </p:txBody>
      </p:sp>
      <p:sp>
        <p:nvSpPr>
          <p:cNvPr id="3" name="日期版面配置區 2"/>
          <p:cNvSpPr>
            <a:spLocks noGrp="1"/>
          </p:cNvSpPr>
          <p:nvPr>
            <p:ph type="dt" sz="quarter" idx="1"/>
          </p:nvPr>
        </p:nvSpPr>
        <p:spPr>
          <a:xfrm>
            <a:off x="3814629" y="0"/>
            <a:ext cx="2919565" cy="493868"/>
          </a:xfrm>
          <a:prstGeom prst="rect">
            <a:avLst/>
          </a:prstGeom>
        </p:spPr>
        <p:txBody>
          <a:bodyPr vert="horz" lIns="90721" tIns="45361" rIns="90721" bIns="45361" rtlCol="0"/>
          <a:lstStyle>
            <a:lvl1pPr algn="r">
              <a:defRPr sz="1200"/>
            </a:lvl1pPr>
          </a:lstStyle>
          <a:p>
            <a:fld id="{162B7C01-5BEA-432C-A518-E4B5B1C113EB}" type="datetimeFigureOut">
              <a:rPr lang="zh-TW" altLang="en-US" smtClean="0"/>
              <a:t>2017/6/30</a:t>
            </a:fld>
            <a:endParaRPr lang="zh-TW" altLang="en-US"/>
          </a:p>
        </p:txBody>
      </p:sp>
      <p:sp>
        <p:nvSpPr>
          <p:cNvPr id="4" name="頁尾版面配置區 3"/>
          <p:cNvSpPr>
            <a:spLocks noGrp="1"/>
          </p:cNvSpPr>
          <p:nvPr>
            <p:ph type="ftr" sz="quarter" idx="2"/>
          </p:nvPr>
        </p:nvSpPr>
        <p:spPr>
          <a:xfrm>
            <a:off x="3" y="9370871"/>
            <a:ext cx="2919565" cy="493867"/>
          </a:xfrm>
          <a:prstGeom prst="rect">
            <a:avLst/>
          </a:prstGeom>
        </p:spPr>
        <p:txBody>
          <a:bodyPr vert="horz" lIns="90721" tIns="45361" rIns="90721" bIns="4536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4629" y="9370871"/>
            <a:ext cx="2919565" cy="493867"/>
          </a:xfrm>
          <a:prstGeom prst="rect">
            <a:avLst/>
          </a:prstGeom>
        </p:spPr>
        <p:txBody>
          <a:bodyPr vert="horz" lIns="90721" tIns="45361" rIns="90721" bIns="45361" rtlCol="0" anchor="b"/>
          <a:lstStyle>
            <a:lvl1pPr algn="r">
              <a:defRPr sz="1200"/>
            </a:lvl1pPr>
          </a:lstStyle>
          <a:p>
            <a:fld id="{30194C15-7C5F-4A7C-8A9E-6C007B2F2EBB}" type="slidenum">
              <a:rPr lang="zh-TW" altLang="en-US" smtClean="0"/>
              <a:t>‹#›</a:t>
            </a:fld>
            <a:endParaRPr lang="zh-TW" altLang="en-US"/>
          </a:p>
        </p:txBody>
      </p:sp>
    </p:spTree>
    <p:extLst>
      <p:ext uri="{BB962C8B-B14F-4D97-AF65-F5344CB8AC3E}">
        <p14:creationId xmlns:p14="http://schemas.microsoft.com/office/powerpoint/2010/main" val="396035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19032" cy="492780"/>
          </a:xfrm>
          <a:prstGeom prst="rect">
            <a:avLst/>
          </a:prstGeom>
        </p:spPr>
        <p:txBody>
          <a:bodyPr vert="horz" lIns="87526" tIns="43767" rIns="87526" bIns="43767" rtlCol="0"/>
          <a:lstStyle>
            <a:lvl1pPr algn="l">
              <a:defRPr sz="1200"/>
            </a:lvl1pPr>
          </a:lstStyle>
          <a:p>
            <a:endParaRPr lang="zh-TW" altLang="en-US"/>
          </a:p>
        </p:txBody>
      </p:sp>
      <p:sp>
        <p:nvSpPr>
          <p:cNvPr id="3" name="日期版面配置區 2"/>
          <p:cNvSpPr>
            <a:spLocks noGrp="1"/>
          </p:cNvSpPr>
          <p:nvPr>
            <p:ph type="dt" idx="1"/>
          </p:nvPr>
        </p:nvSpPr>
        <p:spPr>
          <a:xfrm>
            <a:off x="3815226" y="2"/>
            <a:ext cx="2919032" cy="492780"/>
          </a:xfrm>
          <a:prstGeom prst="rect">
            <a:avLst/>
          </a:prstGeom>
        </p:spPr>
        <p:txBody>
          <a:bodyPr vert="horz" lIns="87526" tIns="43767" rIns="87526" bIns="43767" rtlCol="0"/>
          <a:lstStyle>
            <a:lvl1pPr algn="r">
              <a:defRPr sz="1200"/>
            </a:lvl1pPr>
          </a:lstStyle>
          <a:p>
            <a:fld id="{30A4FF0D-CFE4-4506-8048-8EA55B79B22E}" type="datetimeFigureOut">
              <a:rPr lang="zh-TW" altLang="en-US" smtClean="0"/>
              <a:t>2017/6/30</a:t>
            </a:fld>
            <a:endParaRPr lang="zh-TW" altLang="en-US"/>
          </a:p>
        </p:txBody>
      </p:sp>
      <p:sp>
        <p:nvSpPr>
          <p:cNvPr id="4" name="投影片圖像版面配置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87526" tIns="43767" rIns="87526" bIns="43767" rtlCol="0" anchor="ctr"/>
          <a:lstStyle/>
          <a:p>
            <a:endParaRPr lang="zh-TW" altLang="en-US"/>
          </a:p>
        </p:txBody>
      </p:sp>
      <p:sp>
        <p:nvSpPr>
          <p:cNvPr id="5" name="備忘稿版面配置區 4"/>
          <p:cNvSpPr>
            <a:spLocks noGrp="1"/>
          </p:cNvSpPr>
          <p:nvPr>
            <p:ph type="body" sz="quarter" idx="3"/>
          </p:nvPr>
        </p:nvSpPr>
        <p:spPr>
          <a:xfrm>
            <a:off x="673275" y="4686005"/>
            <a:ext cx="5389213" cy="4439611"/>
          </a:xfrm>
          <a:prstGeom prst="rect">
            <a:avLst/>
          </a:prstGeom>
        </p:spPr>
        <p:txBody>
          <a:bodyPr vert="horz" lIns="87526" tIns="43767" rIns="87526" bIns="43767"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72006"/>
            <a:ext cx="2919032" cy="492780"/>
          </a:xfrm>
          <a:prstGeom prst="rect">
            <a:avLst/>
          </a:prstGeom>
        </p:spPr>
        <p:txBody>
          <a:bodyPr vert="horz" lIns="87526" tIns="43767" rIns="87526" bIns="4376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226" y="9372006"/>
            <a:ext cx="2919032" cy="492780"/>
          </a:xfrm>
          <a:prstGeom prst="rect">
            <a:avLst/>
          </a:prstGeom>
        </p:spPr>
        <p:txBody>
          <a:bodyPr vert="horz" lIns="87526" tIns="43767" rIns="87526" bIns="43767" rtlCol="0" anchor="b"/>
          <a:lstStyle>
            <a:lvl1pPr algn="r">
              <a:defRPr sz="1200"/>
            </a:lvl1pPr>
          </a:lstStyle>
          <a:p>
            <a:fld id="{C3EB0735-C58F-4FE7-939B-EC1191C67ECA}" type="slidenum">
              <a:rPr lang="zh-TW" altLang="en-US" smtClean="0"/>
              <a:t>‹#›</a:t>
            </a:fld>
            <a:endParaRPr lang="zh-TW" altLang="en-US"/>
          </a:p>
        </p:txBody>
      </p:sp>
    </p:spTree>
    <p:extLst>
      <p:ext uri="{BB962C8B-B14F-4D97-AF65-F5344CB8AC3E}">
        <p14:creationId xmlns:p14="http://schemas.microsoft.com/office/powerpoint/2010/main" val="156652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如八八風災後，透過林務局專案計畫委託清華網路文教基金會辦理臺東縣太麻里鄉多良村的災後復原重建工作，結合善心企業的捐款與資助以及原愛工坊的技術與經驗，成立向陽薪傳木工坊。</a:t>
            </a:r>
            <a:endParaRPr lang="zh-TW" altLang="en-US" dirty="0"/>
          </a:p>
        </p:txBody>
      </p:sp>
      <p:sp>
        <p:nvSpPr>
          <p:cNvPr id="4" name="投影片編號版面配置區 3"/>
          <p:cNvSpPr>
            <a:spLocks noGrp="1"/>
          </p:cNvSpPr>
          <p:nvPr>
            <p:ph type="sldNum" sz="quarter" idx="10"/>
          </p:nvPr>
        </p:nvSpPr>
        <p:spPr/>
        <p:txBody>
          <a:bodyPr/>
          <a:lstStyle/>
          <a:p>
            <a:fld id="{C3EB0735-C58F-4FE7-939B-EC1191C67ECA}" type="slidenum">
              <a:rPr lang="zh-TW" altLang="en-US" smtClean="0"/>
              <a:t>8</a:t>
            </a:fld>
            <a:endParaRPr lang="zh-TW" altLang="en-US"/>
          </a:p>
        </p:txBody>
      </p:sp>
    </p:spTree>
    <p:extLst>
      <p:ext uri="{BB962C8B-B14F-4D97-AF65-F5344CB8AC3E}">
        <p14:creationId xmlns:p14="http://schemas.microsoft.com/office/powerpoint/2010/main" val="353614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a:t>如八八風災後，透過林務局專案計畫委託清華網路文教基金會辦理臺東縣太麻里鄉多良村的災後復原重建工作，結合善心企業的捐款與資助以及原愛工坊的技術與經驗，成立向陽薪傳木工坊。</a:t>
            </a:r>
            <a:endParaRPr lang="zh-TW" altLang="en-US"/>
          </a:p>
        </p:txBody>
      </p:sp>
      <p:sp>
        <p:nvSpPr>
          <p:cNvPr id="4" name="投影片編號版面配置區 3"/>
          <p:cNvSpPr>
            <a:spLocks noGrp="1"/>
          </p:cNvSpPr>
          <p:nvPr>
            <p:ph type="sldNum" sz="quarter" idx="10"/>
          </p:nvPr>
        </p:nvSpPr>
        <p:spPr/>
        <p:txBody>
          <a:bodyPr/>
          <a:lstStyle/>
          <a:p>
            <a:fld id="{C3EB0735-C58F-4FE7-939B-EC1191C67ECA}" type="slidenum">
              <a:rPr lang="zh-TW" altLang="en-US" smtClean="0"/>
              <a:t>9</a:t>
            </a:fld>
            <a:endParaRPr lang="zh-TW" altLang="en-US"/>
          </a:p>
        </p:txBody>
      </p:sp>
    </p:spTree>
    <p:extLst>
      <p:ext uri="{BB962C8B-B14F-4D97-AF65-F5344CB8AC3E}">
        <p14:creationId xmlns:p14="http://schemas.microsoft.com/office/powerpoint/2010/main" val="353614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a:t>如八八風災後，透過林務局專案計畫委託清華網路文教基金會辦理臺東縣太麻里鄉多良村的災後復原重建工作，結合善心企業的捐款與資助以及原愛工坊的技術與經驗，成立向陽薪傳木工坊。</a:t>
            </a:r>
            <a:endParaRPr lang="zh-TW" altLang="en-US"/>
          </a:p>
        </p:txBody>
      </p:sp>
      <p:sp>
        <p:nvSpPr>
          <p:cNvPr id="4" name="投影片編號版面配置區 3"/>
          <p:cNvSpPr>
            <a:spLocks noGrp="1"/>
          </p:cNvSpPr>
          <p:nvPr>
            <p:ph type="sldNum" sz="quarter" idx="10"/>
          </p:nvPr>
        </p:nvSpPr>
        <p:spPr/>
        <p:txBody>
          <a:bodyPr/>
          <a:lstStyle/>
          <a:p>
            <a:fld id="{C3EB0735-C58F-4FE7-939B-EC1191C67ECA}" type="slidenum">
              <a:rPr lang="zh-TW" altLang="en-US" smtClean="0"/>
              <a:t>10</a:t>
            </a:fld>
            <a:endParaRPr lang="zh-TW" altLang="en-US"/>
          </a:p>
        </p:txBody>
      </p:sp>
    </p:spTree>
    <p:extLst>
      <p:ext uri="{BB962C8B-B14F-4D97-AF65-F5344CB8AC3E}">
        <p14:creationId xmlns:p14="http://schemas.microsoft.com/office/powerpoint/2010/main" val="353614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5BB0087-D46E-469B-A30C-1E67CE13C3A6}" type="slidenum">
              <a:rPr lang="zh-TW" altLang="en-US" smtClean="0"/>
              <a:pPr/>
              <a:t>‹#›</a:t>
            </a:fld>
            <a:endParaRPr lang="zh-TW" altLang="en-US"/>
          </a:p>
        </p:txBody>
      </p:sp>
    </p:spTree>
    <p:extLst>
      <p:ext uri="{BB962C8B-B14F-4D97-AF65-F5344CB8AC3E}">
        <p14:creationId xmlns:p14="http://schemas.microsoft.com/office/powerpoint/2010/main" val="1029221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5BB0087-D46E-469B-A30C-1E67CE13C3A6}" type="slidenum">
              <a:rPr lang="zh-TW" altLang="en-US" smtClean="0"/>
              <a:pPr/>
              <a:t>‹#›</a:t>
            </a:fld>
            <a:endParaRPr lang="zh-TW" altLang="en-US"/>
          </a:p>
        </p:txBody>
      </p:sp>
    </p:spTree>
    <p:extLst>
      <p:ext uri="{BB962C8B-B14F-4D97-AF65-F5344CB8AC3E}">
        <p14:creationId xmlns:p14="http://schemas.microsoft.com/office/powerpoint/2010/main" val="296624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5BB0087-D46E-469B-A30C-1E67CE13C3A6}" type="slidenum">
              <a:rPr lang="zh-TW" altLang="en-US" smtClean="0"/>
              <a:pPr/>
              <a:t>‹#›</a:t>
            </a:fld>
            <a:endParaRPr lang="zh-TW" altLang="en-US"/>
          </a:p>
        </p:txBody>
      </p:sp>
    </p:spTree>
    <p:extLst>
      <p:ext uri="{BB962C8B-B14F-4D97-AF65-F5344CB8AC3E}">
        <p14:creationId xmlns:p14="http://schemas.microsoft.com/office/powerpoint/2010/main" val="2044412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4774CA23-9CBF-444A-BFBE-ED96C1791950}" type="datetime1">
              <a:rPr lang="zh-TW" altLang="en-US" smtClean="0"/>
              <a:pPr/>
              <a:t>2017/6/30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862FAE5-B0D8-4A07-BB9A-187BDA8C03BF}" type="slidenum">
              <a:rPr lang="zh-TW" altLang="en-US" smtClean="0"/>
              <a:pPr/>
              <a:t>‹#›</a:t>
            </a:fld>
            <a:endParaRPr lang="zh-TW" altLang="en-US"/>
          </a:p>
        </p:txBody>
      </p:sp>
      <p:sp>
        <p:nvSpPr>
          <p:cNvPr id="8" name="圖片版面配置區 7"/>
          <p:cNvSpPr>
            <a:spLocks noGrp="1"/>
          </p:cNvSpPr>
          <p:nvPr>
            <p:ph type="pic" sz="quarter" idx="13"/>
          </p:nvPr>
        </p:nvSpPr>
        <p:spPr>
          <a:xfrm>
            <a:off x="468313" y="115888"/>
            <a:ext cx="914400" cy="914400"/>
          </a:xfrm>
        </p:spPr>
        <p:txBody>
          <a:bodyPr/>
          <a:lstStyle/>
          <a:p>
            <a:r>
              <a:rPr lang="zh-TW" altLang="en-US" smtClean="0"/>
              <a:t>按一下圖示以新增圖片</a:t>
            </a:r>
            <a:endParaRPr lang="zh-TW"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4774CA23-9CBF-444A-BFBE-ED96C1791950}" type="datetime1">
              <a:rPr lang="zh-TW" altLang="en-US" smtClean="0"/>
              <a:pPr/>
              <a:t>2017/6/30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862FAE5-B0D8-4A07-BB9A-187BDA8C03BF}" type="slidenum">
              <a:rPr lang="zh-TW" altLang="en-US" smtClean="0"/>
              <a:pPr/>
              <a:t>‹#›</a:t>
            </a:fld>
            <a:endParaRPr lang="zh-TW" altLang="en-US"/>
          </a:p>
        </p:txBody>
      </p:sp>
      <p:sp>
        <p:nvSpPr>
          <p:cNvPr id="8" name="圖片版面配置區 7"/>
          <p:cNvSpPr>
            <a:spLocks noGrp="1"/>
          </p:cNvSpPr>
          <p:nvPr>
            <p:ph type="pic" sz="quarter" idx="13"/>
          </p:nvPr>
        </p:nvSpPr>
        <p:spPr>
          <a:xfrm>
            <a:off x="468313" y="115888"/>
            <a:ext cx="914400" cy="914400"/>
          </a:xfrm>
        </p:spPr>
        <p:txBody>
          <a:bodyPr/>
          <a:lstStyle/>
          <a:p>
            <a:endParaRPr lang="zh-TW" altLang="en-US" dirty="0"/>
          </a:p>
        </p:txBody>
      </p:sp>
    </p:spTree>
    <p:extLst>
      <p:ext uri="{BB962C8B-B14F-4D97-AF65-F5344CB8AC3E}">
        <p14:creationId xmlns:p14="http://schemas.microsoft.com/office/powerpoint/2010/main" val="30704266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5BB0087-D46E-469B-A30C-1E67CE13C3A6}" type="slidenum">
              <a:rPr lang="zh-TW" altLang="en-US" smtClean="0"/>
              <a:pPr/>
              <a:t>‹#›</a:t>
            </a:fld>
            <a:endParaRPr lang="zh-TW" altLang="en-US"/>
          </a:p>
        </p:txBody>
      </p:sp>
    </p:spTree>
    <p:extLst>
      <p:ext uri="{BB962C8B-B14F-4D97-AF65-F5344CB8AC3E}">
        <p14:creationId xmlns:p14="http://schemas.microsoft.com/office/powerpoint/2010/main" val="12782804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5BB0087-D46E-469B-A30C-1E67CE13C3A6}" type="slidenum">
              <a:rPr lang="zh-TW" altLang="en-US" smtClean="0"/>
              <a:pPr/>
              <a:t>‹#›</a:t>
            </a:fld>
            <a:endParaRPr lang="zh-TW" altLang="en-US"/>
          </a:p>
        </p:txBody>
      </p:sp>
    </p:spTree>
    <p:extLst>
      <p:ext uri="{BB962C8B-B14F-4D97-AF65-F5344CB8AC3E}">
        <p14:creationId xmlns:p14="http://schemas.microsoft.com/office/powerpoint/2010/main" val="171267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5BB0087-D46E-469B-A30C-1E67CE13C3A6}" type="slidenum">
              <a:rPr lang="zh-TW" altLang="en-US" smtClean="0"/>
              <a:pPr/>
              <a:t>‹#›</a:t>
            </a:fld>
            <a:endParaRPr lang="zh-TW" altLang="en-US"/>
          </a:p>
        </p:txBody>
      </p:sp>
    </p:spTree>
    <p:extLst>
      <p:ext uri="{BB962C8B-B14F-4D97-AF65-F5344CB8AC3E}">
        <p14:creationId xmlns:p14="http://schemas.microsoft.com/office/powerpoint/2010/main" val="32507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5BB0087-D46E-469B-A30C-1E67CE13C3A6}" type="slidenum">
              <a:rPr lang="zh-TW" altLang="en-US" smtClean="0"/>
              <a:pPr/>
              <a:t>‹#›</a:t>
            </a:fld>
            <a:endParaRPr lang="zh-TW" altLang="en-US"/>
          </a:p>
        </p:txBody>
      </p:sp>
    </p:spTree>
    <p:extLst>
      <p:ext uri="{BB962C8B-B14F-4D97-AF65-F5344CB8AC3E}">
        <p14:creationId xmlns:p14="http://schemas.microsoft.com/office/powerpoint/2010/main" val="65254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5BB0087-D46E-469B-A30C-1E67CE13C3A6}" type="slidenum">
              <a:rPr lang="zh-TW" altLang="en-US" smtClean="0"/>
              <a:pPr/>
              <a:t>‹#›</a:t>
            </a:fld>
            <a:endParaRPr lang="zh-TW" altLang="en-US"/>
          </a:p>
        </p:txBody>
      </p:sp>
    </p:spTree>
    <p:extLst>
      <p:ext uri="{BB962C8B-B14F-4D97-AF65-F5344CB8AC3E}">
        <p14:creationId xmlns:p14="http://schemas.microsoft.com/office/powerpoint/2010/main" val="115515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a:t>
            </a:fld>
            <a:endParaRPr lang="zh-TW" altLang="en-US"/>
          </a:p>
        </p:txBody>
      </p:sp>
    </p:spTree>
    <p:extLst>
      <p:ext uri="{BB962C8B-B14F-4D97-AF65-F5344CB8AC3E}">
        <p14:creationId xmlns:p14="http://schemas.microsoft.com/office/powerpoint/2010/main" val="242633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5BB0087-D46E-469B-A30C-1E67CE13C3A6}" type="slidenum">
              <a:rPr lang="zh-TW" altLang="en-US" smtClean="0"/>
              <a:pPr/>
              <a:t>‹#›</a:t>
            </a:fld>
            <a:endParaRPr lang="zh-TW" altLang="en-US"/>
          </a:p>
        </p:txBody>
      </p:sp>
    </p:spTree>
    <p:extLst>
      <p:ext uri="{BB962C8B-B14F-4D97-AF65-F5344CB8AC3E}">
        <p14:creationId xmlns:p14="http://schemas.microsoft.com/office/powerpoint/2010/main" val="221956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5BB0087-D46E-469B-A30C-1E67CE13C3A6}" type="slidenum">
              <a:rPr lang="zh-TW" altLang="en-US" smtClean="0"/>
              <a:pPr/>
              <a:t>‹#›</a:t>
            </a:fld>
            <a:endParaRPr lang="zh-TW" altLang="en-US"/>
          </a:p>
        </p:txBody>
      </p:sp>
    </p:spTree>
    <p:extLst>
      <p:ext uri="{BB962C8B-B14F-4D97-AF65-F5344CB8AC3E}">
        <p14:creationId xmlns:p14="http://schemas.microsoft.com/office/powerpoint/2010/main" val="181875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548680"/>
            <a:ext cx="8229600" cy="868958"/>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6" name="投影片編號版面配置區 5"/>
          <p:cNvSpPr>
            <a:spLocks noGrp="1"/>
          </p:cNvSpPr>
          <p:nvPr>
            <p:ph type="sldNum" sz="quarter" idx="4"/>
          </p:nvPr>
        </p:nvSpPr>
        <p:spPr>
          <a:xfrm>
            <a:off x="680424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0087-D46E-469B-A30C-1E67CE13C3A6}" type="slidenum">
              <a:rPr lang="zh-TW" altLang="en-US" smtClean="0"/>
              <a:pPr/>
              <a:t>‹#›</a:t>
            </a:fld>
            <a:endParaRPr lang="zh-TW" altLang="en-US"/>
          </a:p>
        </p:txBody>
      </p:sp>
    </p:spTree>
    <p:extLst>
      <p:ext uri="{BB962C8B-B14F-4D97-AF65-F5344CB8AC3E}">
        <p14:creationId xmlns:p14="http://schemas.microsoft.com/office/powerpoint/2010/main" val="121728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baseline="0">
          <a:solidFill>
            <a:schemeClr val="tx1"/>
          </a:solidFill>
          <a:latin typeface="Calibri" pitchFamily="34" charset="0"/>
          <a:ea typeface="微軟正黑體" pitchFamily="34" charset="-12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Calibri" pitchFamily="34" charset="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Calibri" pitchFamily="34" charset="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itchFamily="34" charset="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itchFamily="34" charset="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itchFamily="34" charset="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5800" y="2060848"/>
            <a:ext cx="7772400" cy="1470025"/>
          </a:xfrm>
        </p:spPr>
        <p:txBody>
          <a:bodyPr>
            <a:normAutofit/>
          </a:bodyPr>
          <a:lstStyle/>
          <a:p>
            <a:r>
              <a:rPr lang="zh-TW" altLang="en-US" sz="4400" b="1" dirty="0" smtClean="0">
                <a:solidFill>
                  <a:srgbClr val="FFFF00"/>
                </a:solidFill>
                <a:latin typeface="+mj-ea"/>
                <a:ea typeface="+mj-ea"/>
              </a:rPr>
              <a:t>和解共生 邁向永續</a:t>
            </a:r>
            <a:endParaRPr lang="zh-TW" altLang="en-US" sz="4400" b="1" dirty="0">
              <a:solidFill>
                <a:srgbClr val="FFFF00"/>
              </a:solidFill>
              <a:latin typeface="+mj-ea"/>
              <a:ea typeface="+mj-ea"/>
            </a:endParaRPr>
          </a:p>
        </p:txBody>
      </p:sp>
      <p:sp>
        <p:nvSpPr>
          <p:cNvPr id="3" name="副標題 2"/>
          <p:cNvSpPr>
            <a:spLocks noGrp="1"/>
          </p:cNvSpPr>
          <p:nvPr>
            <p:ph type="subTitle" idx="1"/>
          </p:nvPr>
        </p:nvSpPr>
        <p:spPr>
          <a:xfrm>
            <a:off x="1371600" y="5589240"/>
            <a:ext cx="6400800" cy="528464"/>
          </a:xfrm>
        </p:spPr>
        <p:txBody>
          <a:bodyPr>
            <a:normAutofit/>
          </a:bodyPr>
          <a:lstStyle/>
          <a:p>
            <a:r>
              <a:rPr lang="zh-TW" altLang="en-US" sz="2400" dirty="0" smtClean="0">
                <a:solidFill>
                  <a:schemeClr val="bg1"/>
                </a:solidFill>
                <a:latin typeface="標楷體" panose="03000509000000000000" pitchFamily="65" charset="-120"/>
                <a:ea typeface="標楷體" panose="03000509000000000000" pitchFamily="65" charset="-120"/>
              </a:rPr>
              <a:t>行政院農業委員會林務局</a:t>
            </a:r>
            <a:endParaRPr lang="zh-TW" altLang="en-US" sz="2400" dirty="0">
              <a:solidFill>
                <a:schemeClr val="bg1"/>
              </a:solidFill>
              <a:latin typeface="標楷體" panose="03000509000000000000" pitchFamily="65" charset="-120"/>
              <a:ea typeface="標楷體" panose="03000509000000000000" pitchFamily="65" charset="-120"/>
            </a:endParaRPr>
          </a:p>
        </p:txBody>
      </p:sp>
      <p:sp>
        <p:nvSpPr>
          <p:cNvPr id="4" name="標題 1"/>
          <p:cNvSpPr txBox="1">
            <a:spLocks/>
          </p:cNvSpPr>
          <p:nvPr/>
        </p:nvSpPr>
        <p:spPr>
          <a:xfrm>
            <a:off x="760040" y="299695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baseline="0">
                <a:solidFill>
                  <a:schemeClr val="tx1"/>
                </a:solidFill>
                <a:latin typeface="Calibri" pitchFamily="34" charset="0"/>
                <a:ea typeface="微軟正黑體" pitchFamily="34" charset="-120"/>
                <a:cs typeface="+mj-cs"/>
              </a:defRPr>
            </a:lvl1pPr>
          </a:lstStyle>
          <a:p>
            <a:r>
              <a:rPr lang="zh-TW" altLang="en-US" sz="2600" b="1" dirty="0" smtClean="0">
                <a:solidFill>
                  <a:schemeClr val="bg1"/>
                </a:solidFill>
                <a:latin typeface="+mj-ea"/>
                <a:ea typeface="+mj-ea"/>
              </a:rPr>
              <a:t>林務局面對歷史真相及推動原住民族森林資源共管</a:t>
            </a:r>
            <a:endParaRPr lang="zh-TW" altLang="en-US" sz="2600" b="1" dirty="0">
              <a:solidFill>
                <a:schemeClr val="bg1"/>
              </a:solidFill>
              <a:latin typeface="+mj-ea"/>
              <a:ea typeface="+mj-ea"/>
            </a:endParaRPr>
          </a:p>
        </p:txBody>
      </p:sp>
    </p:spTree>
    <p:extLst>
      <p:ext uri="{BB962C8B-B14F-4D97-AF65-F5344CB8AC3E}">
        <p14:creationId xmlns:p14="http://schemas.microsoft.com/office/powerpoint/2010/main" val="254986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4834880" cy="5400550"/>
          </a:xfrm>
        </p:spPr>
        <p:txBody>
          <a:bodyPr>
            <a:noAutofit/>
          </a:bodyPr>
          <a:lstStyle/>
          <a:p>
            <a:pPr marL="0" lvl="0" indent="0">
              <a:lnSpc>
                <a:spcPct val="100000"/>
              </a:lnSpc>
              <a:spcAft>
                <a:spcPts val="0"/>
              </a:spcAft>
              <a:buNone/>
            </a:pPr>
            <a:r>
              <a:rPr lang="en-US" altLang="zh-TW" b="1" dirty="0" smtClean="0">
                <a:ea typeface="標楷體" panose="03000509000000000000" pitchFamily="65" charset="-120"/>
              </a:rPr>
              <a:t>(</a:t>
            </a:r>
            <a:r>
              <a:rPr lang="zh-TW" altLang="en-US" b="1" dirty="0">
                <a:ea typeface="標楷體" panose="03000509000000000000" pitchFamily="65" charset="-120"/>
              </a:rPr>
              <a:t>六</a:t>
            </a:r>
            <a:r>
              <a:rPr lang="en-US" altLang="zh-TW" b="1" dirty="0" smtClean="0">
                <a:ea typeface="標楷體" panose="03000509000000000000" pitchFamily="65" charset="-120"/>
              </a:rPr>
              <a:t>)</a:t>
            </a:r>
            <a:r>
              <a:rPr lang="zh-TW" altLang="zh-TW" b="1" dirty="0" smtClean="0">
                <a:ea typeface="標楷體" panose="03000509000000000000" pitchFamily="65" charset="-120"/>
              </a:rPr>
              <a:t>部落</a:t>
            </a:r>
            <a:r>
              <a:rPr lang="zh-TW" altLang="zh-TW" b="1" dirty="0">
                <a:ea typeface="標楷體" panose="03000509000000000000" pitchFamily="65" charset="-120"/>
              </a:rPr>
              <a:t>森林生態旅遊培力</a:t>
            </a:r>
            <a:r>
              <a:rPr lang="zh-TW" altLang="zh-TW" b="1" dirty="0" smtClean="0">
                <a:ea typeface="標楷體" panose="03000509000000000000" pitchFamily="65" charset="-120"/>
              </a:rPr>
              <a:t>：</a:t>
            </a:r>
            <a:endParaRPr lang="en-US" altLang="zh-TW" b="1" dirty="0" smtClean="0">
              <a:ea typeface="標楷體" panose="03000509000000000000" pitchFamily="65" charset="-120"/>
            </a:endParaRPr>
          </a:p>
          <a:p>
            <a:pPr marL="546100" lvl="0" indent="-279400">
              <a:lnSpc>
                <a:spcPct val="100000"/>
              </a:lnSpc>
              <a:spcAft>
                <a:spcPts val="0"/>
              </a:spcAft>
            </a:pPr>
            <a:r>
              <a:rPr lang="en-US" altLang="zh-TW" sz="2400" dirty="0" smtClean="0">
                <a:ea typeface="標楷體" panose="03000509000000000000" pitchFamily="65" charset="-120"/>
              </a:rPr>
              <a:t>2010</a:t>
            </a:r>
            <a:r>
              <a:rPr lang="zh-TW" altLang="en-US" sz="2400" dirty="0" smtClean="0">
                <a:ea typeface="標楷體" panose="03000509000000000000" pitchFamily="65" charset="-120"/>
              </a:rPr>
              <a:t>年起臺</a:t>
            </a:r>
            <a:r>
              <a:rPr lang="en-US" altLang="zh-TW" sz="2400" dirty="0" smtClean="0">
                <a:ea typeface="標楷體" panose="03000509000000000000" pitchFamily="65" charset="-120"/>
              </a:rPr>
              <a:t>24</a:t>
            </a:r>
            <a:r>
              <a:rPr lang="zh-TW" altLang="en-US" sz="2400" dirty="0" smtClean="0">
                <a:ea typeface="標楷體" panose="03000509000000000000" pitchFamily="65" charset="-120"/>
              </a:rPr>
              <a:t>線屏東霧台鄉達來</a:t>
            </a:r>
            <a:r>
              <a:rPr lang="zh-TW" altLang="en-US" sz="2400" dirty="0">
                <a:ea typeface="標楷體" panose="03000509000000000000" pitchFamily="65" charset="-120"/>
              </a:rPr>
              <a:t>、德文、大武、阿禮部</a:t>
            </a:r>
            <a:r>
              <a:rPr lang="zh-TW" altLang="en-US" sz="2400" dirty="0" smtClean="0">
                <a:ea typeface="標楷體" panose="03000509000000000000" pitchFamily="65" charset="-120"/>
              </a:rPr>
              <a:t>落八八災後重建：補助組織</a:t>
            </a:r>
            <a:r>
              <a:rPr lang="zh-TW" altLang="en-US" sz="2400" dirty="0">
                <a:ea typeface="標楷體" panose="03000509000000000000" pitchFamily="65" charset="-120"/>
              </a:rPr>
              <a:t>培力，發展生態旅遊</a:t>
            </a:r>
            <a:r>
              <a:rPr lang="zh-TW" altLang="en-US" sz="2400" dirty="0" smtClean="0">
                <a:ea typeface="標楷體" panose="03000509000000000000" pitchFamily="65" charset="-120"/>
              </a:rPr>
              <a:t>、文</a:t>
            </a:r>
            <a:r>
              <a:rPr lang="zh-TW" altLang="en-US" sz="2400" dirty="0">
                <a:ea typeface="標楷體" panose="03000509000000000000" pitchFamily="65" charset="-120"/>
              </a:rPr>
              <a:t>創及農特</a:t>
            </a:r>
            <a:r>
              <a:rPr lang="zh-TW" altLang="en-US" sz="2400" dirty="0" smtClean="0">
                <a:ea typeface="標楷體" panose="03000509000000000000" pitchFamily="65" charset="-120"/>
              </a:rPr>
              <a:t>產品，找</a:t>
            </a:r>
            <a:r>
              <a:rPr lang="zh-TW" altLang="en-US" sz="2400" dirty="0">
                <a:ea typeface="標楷體" panose="03000509000000000000" pitchFamily="65" charset="-120"/>
              </a:rPr>
              <a:t>回部落的生態</a:t>
            </a:r>
            <a:r>
              <a:rPr lang="zh-TW" altLang="en-US" sz="2400" dirty="0" smtClean="0">
                <a:ea typeface="標楷體" panose="03000509000000000000" pitchFamily="65" charset="-120"/>
              </a:rPr>
              <a:t>價值、文化傳承與山林保育永</a:t>
            </a:r>
            <a:r>
              <a:rPr lang="zh-TW" altLang="en-US" sz="2400" dirty="0">
                <a:ea typeface="標楷體" panose="03000509000000000000" pitchFamily="65" charset="-120"/>
              </a:rPr>
              <a:t>續</a:t>
            </a:r>
            <a:r>
              <a:rPr lang="zh-TW" altLang="en-US" sz="2400" dirty="0" smtClean="0">
                <a:ea typeface="標楷體" panose="03000509000000000000" pitchFamily="65" charset="-120"/>
              </a:rPr>
              <a:t>發展。</a:t>
            </a:r>
            <a:endParaRPr lang="en-US" altLang="zh-TW" sz="2400" dirty="0" smtClean="0">
              <a:ea typeface="標楷體" panose="03000509000000000000" pitchFamily="65" charset="-120"/>
            </a:endParaRPr>
          </a:p>
          <a:p>
            <a:pPr marL="546100" indent="-279400"/>
            <a:r>
              <a:rPr lang="en-US" altLang="zh-TW" sz="2400" dirty="0">
                <a:ea typeface="標楷體" panose="03000509000000000000" pitchFamily="65" charset="-120"/>
              </a:rPr>
              <a:t>2014</a:t>
            </a:r>
            <a:r>
              <a:rPr lang="zh-TW" altLang="en-US" sz="2400" dirty="0">
                <a:ea typeface="標楷體" panose="03000509000000000000" pitchFamily="65" charset="-120"/>
              </a:rPr>
              <a:t>年起</a:t>
            </a:r>
            <a:r>
              <a:rPr lang="zh-TW" altLang="en-US" sz="2400" dirty="0" smtClean="0">
                <a:ea typeface="標楷體" panose="03000509000000000000" pitchFamily="65" charset="-120"/>
              </a:rPr>
              <a:t>與南投仁愛鄉</a:t>
            </a:r>
            <a:r>
              <a:rPr lang="zh-TW" altLang="en-US" sz="2400" dirty="0">
                <a:ea typeface="標楷體" panose="03000509000000000000" pitchFamily="65" charset="-120"/>
              </a:rPr>
              <a:t>春陽、精英、都達村六部落共同發展</a:t>
            </a:r>
            <a:r>
              <a:rPr lang="zh-TW" altLang="zh-TW" sz="2400" dirty="0">
                <a:ea typeface="標楷體" panose="03000509000000000000" pitchFamily="65" charset="-120"/>
              </a:rPr>
              <a:t>能高越嶺道生態旅遊</a:t>
            </a:r>
            <a:r>
              <a:rPr lang="zh-TW" altLang="en-US" sz="2400" dirty="0">
                <a:ea typeface="標楷體" panose="03000509000000000000" pitchFamily="65" charset="-120"/>
              </a:rPr>
              <a:t>遊程</a:t>
            </a:r>
            <a:r>
              <a:rPr lang="zh-TW" altLang="en-US" sz="2400" dirty="0" smtClean="0">
                <a:ea typeface="標楷體" panose="03000509000000000000" pitchFamily="65" charset="-120"/>
              </a:rPr>
              <a:t>。</a:t>
            </a:r>
            <a:endParaRPr lang="en-US" altLang="zh-TW" sz="2400" dirty="0">
              <a:ea typeface="標楷體" panose="03000509000000000000" pitchFamily="65" charset="-120"/>
            </a:endParaRPr>
          </a:p>
          <a:p>
            <a:pPr marL="546100" indent="-279400"/>
            <a:r>
              <a:rPr lang="en-US" altLang="zh-TW" sz="2400" dirty="0" smtClean="0">
                <a:ea typeface="標楷體" panose="03000509000000000000" pitchFamily="65" charset="-120"/>
              </a:rPr>
              <a:t>2015</a:t>
            </a:r>
            <a:r>
              <a:rPr lang="zh-TW" altLang="en-US" sz="2400" dirty="0" smtClean="0">
                <a:ea typeface="標楷體" panose="03000509000000000000" pitchFamily="65" charset="-120"/>
              </a:rPr>
              <a:t>年起</a:t>
            </a:r>
            <a:r>
              <a:rPr lang="zh-TW" altLang="en-US" sz="2400" dirty="0">
                <a:ea typeface="標楷體" panose="03000509000000000000" pitchFamily="65" charset="-120"/>
              </a:rPr>
              <a:t>與南投信義鄉</a:t>
            </a:r>
            <a:r>
              <a:rPr lang="zh-TW" altLang="en-US" sz="2400" dirty="0" smtClean="0">
                <a:ea typeface="標楷體" panose="03000509000000000000" pitchFamily="65" charset="-120"/>
              </a:rPr>
              <a:t>潭南、</a:t>
            </a:r>
            <a:r>
              <a:rPr lang="zh-TW" altLang="en-US" sz="2400" dirty="0">
                <a:ea typeface="標楷體" panose="03000509000000000000" pitchFamily="65" charset="-120"/>
              </a:rPr>
              <a:t>雙</a:t>
            </a:r>
            <a:r>
              <a:rPr lang="zh-TW" altLang="en-US" sz="2400" dirty="0" smtClean="0">
                <a:ea typeface="標楷體" panose="03000509000000000000" pitchFamily="65" charset="-120"/>
              </a:rPr>
              <a:t>龍、地利及人和村部落共同推動</a:t>
            </a:r>
            <a:r>
              <a:rPr lang="zh-TW" altLang="zh-TW" sz="2400" dirty="0" smtClean="0">
                <a:ea typeface="標楷體" panose="03000509000000000000" pitchFamily="65" charset="-120"/>
              </a:rPr>
              <a:t>丹</a:t>
            </a:r>
            <a:r>
              <a:rPr lang="zh-TW" altLang="zh-TW" sz="2400" dirty="0">
                <a:ea typeface="標楷體" panose="03000509000000000000" pitchFamily="65" charset="-120"/>
              </a:rPr>
              <a:t>大布農生態</a:t>
            </a:r>
            <a:r>
              <a:rPr lang="zh-TW" altLang="zh-TW" sz="2400" dirty="0" smtClean="0">
                <a:ea typeface="標楷體" panose="03000509000000000000" pitchFamily="65" charset="-120"/>
              </a:rPr>
              <a:t>旅遊聯盟</a:t>
            </a:r>
            <a:r>
              <a:rPr lang="zh-TW" altLang="en-US" sz="2400" dirty="0" smtClean="0">
                <a:ea typeface="標楷體" panose="03000509000000000000" pitchFamily="65" charset="-120"/>
              </a:rPr>
              <a:t>。</a:t>
            </a:r>
            <a:endParaRPr lang="en-US" altLang="zh-TW" sz="2400" dirty="0" smtClean="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10</a:t>
            </a:fld>
            <a:endParaRPr lang="zh-TW" altLang="en-US"/>
          </a:p>
        </p:txBody>
      </p:sp>
      <p:grpSp>
        <p:nvGrpSpPr>
          <p:cNvPr id="9" name="群組 8"/>
          <p:cNvGrpSpPr/>
          <p:nvPr/>
        </p:nvGrpSpPr>
        <p:grpSpPr>
          <a:xfrm>
            <a:off x="5370889" y="1412776"/>
            <a:ext cx="3487728" cy="2592288"/>
            <a:chOff x="467544" y="4439808"/>
            <a:chExt cx="3487728" cy="2592288"/>
          </a:xfrm>
        </p:grpSpPr>
        <p:pic>
          <p:nvPicPr>
            <p:cNvPr id="10" name="圖片 15" descr="DSC_399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439808"/>
              <a:ext cx="3343712" cy="22376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10"/>
            <p:cNvSpPr txBox="1"/>
            <p:nvPr/>
          </p:nvSpPr>
          <p:spPr>
            <a:xfrm>
              <a:off x="1900903" y="6693542"/>
              <a:ext cx="2054369" cy="338554"/>
            </a:xfrm>
            <a:prstGeom prst="rect">
              <a:avLst/>
            </a:prstGeom>
            <a:noFill/>
          </p:spPr>
          <p:txBody>
            <a:bodyPr wrap="square" rtlCol="0">
              <a:spAutoFit/>
            </a:bodyPr>
            <a:lstStyle/>
            <a:p>
              <a:r>
                <a:rPr lang="zh-TW" altLang="en-US" sz="1600" dirty="0">
                  <a:latin typeface="+mj-ea"/>
                  <a:ea typeface="+mj-ea"/>
                </a:rPr>
                <a:t>阿禮部落山林巡守隊</a:t>
              </a:r>
            </a:p>
          </p:txBody>
        </p:sp>
      </p:gr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88" y="4221088"/>
            <a:ext cx="3521591" cy="2236431"/>
          </a:xfrm>
          <a:prstGeom prst="rect">
            <a:avLst/>
          </a:prstGeom>
        </p:spPr>
      </p:pic>
      <p:sp>
        <p:nvSpPr>
          <p:cNvPr id="6" name="文字方塊 5"/>
          <p:cNvSpPr txBox="1"/>
          <p:nvPr/>
        </p:nvSpPr>
        <p:spPr>
          <a:xfrm>
            <a:off x="6156176" y="6381328"/>
            <a:ext cx="2646878" cy="338554"/>
          </a:xfrm>
          <a:prstGeom prst="rect">
            <a:avLst/>
          </a:prstGeom>
          <a:noFill/>
        </p:spPr>
        <p:txBody>
          <a:bodyPr wrap="none" rtlCol="0">
            <a:spAutoFit/>
          </a:bodyPr>
          <a:lstStyle/>
          <a:p>
            <a:r>
              <a:rPr lang="zh-TW" altLang="en-US" sz="1600" dirty="0" smtClean="0"/>
              <a:t>能高越嶺生態旅遊辦理成果</a:t>
            </a:r>
            <a:endParaRPr lang="zh-TW" altLang="en-US" sz="1600" dirty="0"/>
          </a:p>
        </p:txBody>
      </p:sp>
    </p:spTree>
    <p:extLst>
      <p:ext uri="{BB962C8B-B14F-4D97-AF65-F5344CB8AC3E}">
        <p14:creationId xmlns:p14="http://schemas.microsoft.com/office/powerpoint/2010/main" val="3083048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b="1" dirty="0" smtClean="0">
                <a:latin typeface="標楷體" panose="03000509000000000000" pitchFamily="65" charset="-120"/>
                <a:ea typeface="標楷體" panose="03000509000000000000" pitchFamily="65" charset="-120"/>
              </a:rPr>
              <a:t>三、省思</a:t>
            </a: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9552" y="1700808"/>
            <a:ext cx="7931224" cy="4525963"/>
          </a:xfrm>
        </p:spPr>
        <p:txBody>
          <a:bodyPr>
            <a:normAutofit/>
          </a:bodyPr>
          <a:lstStyle/>
          <a:p>
            <a:pPr marL="800100" lvl="2" indent="-355600">
              <a:buNone/>
            </a:pPr>
            <a:r>
              <a:rPr lang="en-US" altLang="zh-TW" sz="2800" dirty="0" smtClean="0">
                <a:ea typeface="標楷體" panose="03000509000000000000" pitchFamily="65" charset="-120"/>
              </a:rPr>
              <a:t>1.</a:t>
            </a:r>
            <a:r>
              <a:rPr lang="zh-TW" altLang="zh-TW" sz="2800" dirty="0" smtClean="0">
                <a:ea typeface="標楷體" panose="03000509000000000000" pitchFamily="65" charset="-120"/>
              </a:rPr>
              <a:t>欠缺</a:t>
            </a:r>
            <a:r>
              <a:rPr lang="zh-TW" altLang="en-US" sz="2800" dirty="0" smtClean="0">
                <a:ea typeface="標楷體" panose="03000509000000000000" pitchFamily="65" charset="-120"/>
              </a:rPr>
              <a:t>原住民族</a:t>
            </a:r>
            <a:r>
              <a:rPr lang="zh-TW" altLang="zh-TW" sz="2800" b="1" dirty="0" smtClean="0">
                <a:ea typeface="標楷體" panose="03000509000000000000" pitchFamily="65" charset="-120"/>
              </a:rPr>
              <a:t>自然資源</a:t>
            </a:r>
            <a:r>
              <a:rPr lang="zh-TW" altLang="en-US" sz="2800" b="1" dirty="0" smtClean="0">
                <a:ea typeface="標楷體" panose="03000509000000000000" pitchFamily="65" charset="-120"/>
              </a:rPr>
              <a:t>使</a:t>
            </a:r>
            <a:r>
              <a:rPr lang="zh-TW" altLang="zh-TW" sz="2800" b="1" dirty="0" smtClean="0">
                <a:ea typeface="標楷體" panose="03000509000000000000" pitchFamily="65" charset="-120"/>
              </a:rPr>
              <a:t>用權</a:t>
            </a:r>
            <a:r>
              <a:rPr lang="zh-TW" altLang="en-US" sz="2800" b="1" dirty="0" smtClean="0">
                <a:ea typeface="標楷體" panose="03000509000000000000" pitchFamily="65" charset="-120"/>
              </a:rPr>
              <a:t>利</a:t>
            </a:r>
            <a:r>
              <a:rPr lang="zh-TW" altLang="zh-TW" sz="2800" b="1" dirty="0" smtClean="0">
                <a:ea typeface="標楷體" panose="03000509000000000000" pitchFamily="65" charset="-120"/>
              </a:rPr>
              <a:t>的回復</a:t>
            </a:r>
            <a:r>
              <a:rPr lang="zh-TW" altLang="en-US" sz="2800" dirty="0" smtClean="0">
                <a:ea typeface="標楷體" panose="03000509000000000000" pitchFamily="65" charset="-120"/>
              </a:rPr>
              <a:t>。</a:t>
            </a:r>
            <a:endParaRPr lang="en-US" altLang="zh-TW" sz="2800" dirty="0" smtClean="0">
              <a:ea typeface="標楷體" panose="03000509000000000000" pitchFamily="65" charset="-120"/>
            </a:endParaRPr>
          </a:p>
          <a:p>
            <a:pPr marL="800100" lvl="2" indent="-355600">
              <a:buNone/>
            </a:pPr>
            <a:r>
              <a:rPr lang="en-US" altLang="zh-TW" sz="2800" dirty="0" smtClean="0">
                <a:ea typeface="標楷體" panose="03000509000000000000" pitchFamily="65" charset="-120"/>
              </a:rPr>
              <a:t>2.</a:t>
            </a:r>
            <a:r>
              <a:rPr lang="zh-TW" altLang="zh-TW" sz="2800" dirty="0" smtClean="0">
                <a:ea typeface="標楷體" panose="03000509000000000000" pitchFamily="65" charset="-120"/>
              </a:rPr>
              <a:t>林務局</a:t>
            </a:r>
            <a:r>
              <a:rPr lang="zh-TW" altLang="zh-TW" sz="2800" dirty="0">
                <a:ea typeface="標楷體" panose="03000509000000000000" pitchFamily="65" charset="-120"/>
              </a:rPr>
              <a:t>同仁對原住民族傳統</a:t>
            </a:r>
            <a:r>
              <a:rPr lang="zh-TW" altLang="zh-TW" sz="2800" dirty="0" smtClean="0">
                <a:ea typeface="標楷體" panose="03000509000000000000" pitchFamily="65" charset="-120"/>
              </a:rPr>
              <a:t>文化</a:t>
            </a:r>
            <a:r>
              <a:rPr lang="zh-TW" altLang="en-US" sz="2800" dirty="0" smtClean="0">
                <a:ea typeface="標楷體" panose="03000509000000000000" pitchFamily="65" charset="-120"/>
              </a:rPr>
              <a:t>應</a:t>
            </a:r>
            <a:r>
              <a:rPr lang="zh-TW" altLang="zh-TW" sz="2800" dirty="0" smtClean="0">
                <a:ea typeface="標楷體" panose="03000509000000000000" pitchFamily="65" charset="-120"/>
              </a:rPr>
              <a:t>有</a:t>
            </a:r>
            <a:r>
              <a:rPr lang="zh-TW" altLang="en-US" sz="2800" dirty="0" smtClean="0">
                <a:ea typeface="標楷體" panose="03000509000000000000" pitchFamily="65" charset="-120"/>
              </a:rPr>
              <a:t>更多</a:t>
            </a:r>
            <a:r>
              <a:rPr lang="zh-TW" altLang="zh-TW" sz="2800" dirty="0" smtClean="0">
                <a:ea typeface="標楷體" panose="03000509000000000000" pitchFamily="65" charset="-120"/>
              </a:rPr>
              <a:t>的</a:t>
            </a:r>
            <a:r>
              <a:rPr lang="zh-TW" altLang="zh-TW" sz="2800" dirty="0">
                <a:ea typeface="標楷體" panose="03000509000000000000" pitchFamily="65" charset="-120"/>
              </a:rPr>
              <a:t>認識</a:t>
            </a:r>
            <a:r>
              <a:rPr lang="zh-TW" altLang="zh-TW" sz="2800" dirty="0" smtClean="0">
                <a:ea typeface="標楷體" panose="03000509000000000000" pitchFamily="65" charset="-120"/>
              </a:rPr>
              <a:t>與理解</a:t>
            </a:r>
            <a:r>
              <a:rPr lang="zh-TW" altLang="en-US" sz="2800" dirty="0" smtClean="0">
                <a:ea typeface="標楷體" panose="03000509000000000000" pitchFamily="65" charset="-120"/>
              </a:rPr>
              <a:t>。</a:t>
            </a:r>
            <a:endParaRPr lang="zh-TW" altLang="zh-TW" sz="2800" dirty="0">
              <a:ea typeface="標楷體" panose="03000509000000000000" pitchFamily="65" charset="-120"/>
            </a:endParaRPr>
          </a:p>
          <a:p>
            <a:pPr marL="400050" lvl="1" indent="0">
              <a:buNone/>
            </a:pPr>
            <a:endParaRPr lang="zh-TW" altLang="en-US" sz="28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11</a:t>
            </a:fld>
            <a:endParaRPr lang="zh-TW" altLang="en-US"/>
          </a:p>
        </p:txBody>
      </p:sp>
    </p:spTree>
    <p:extLst>
      <p:ext uri="{BB962C8B-B14F-4D97-AF65-F5344CB8AC3E}">
        <p14:creationId xmlns:p14="http://schemas.microsoft.com/office/powerpoint/2010/main" val="882834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anose="03000509000000000000" pitchFamily="65" charset="-120"/>
                <a:ea typeface="標楷體" panose="03000509000000000000" pitchFamily="65" charset="-120"/>
              </a:rPr>
              <a:t>肆、當下和未來的努力方向</a:t>
            </a: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51520" y="1451917"/>
            <a:ext cx="8640960" cy="4785395"/>
          </a:xfrm>
        </p:spPr>
        <p:txBody>
          <a:bodyPr>
            <a:normAutofit/>
          </a:bodyPr>
          <a:lstStyle/>
          <a:p>
            <a:pPr marL="714375" indent="-714375">
              <a:buNone/>
            </a:pPr>
            <a:r>
              <a:rPr lang="zh-TW" altLang="en-US" sz="3000" dirty="0" smtClean="0">
                <a:ea typeface="標楷體" panose="03000509000000000000" pitchFamily="65" charset="-120"/>
              </a:rPr>
              <a:t>一、</a:t>
            </a:r>
            <a:r>
              <a:rPr lang="zh-TW" altLang="zh-TW" sz="3000" dirty="0" smtClean="0">
                <a:ea typeface="標楷體" panose="03000509000000000000" pitchFamily="65" charset="-120"/>
              </a:rPr>
              <a:t>總統於</a:t>
            </a:r>
            <a:r>
              <a:rPr lang="en-US" altLang="zh-TW" sz="3000" dirty="0" smtClean="0">
                <a:ea typeface="標楷體" panose="03000509000000000000" pitchFamily="65" charset="-120"/>
              </a:rPr>
              <a:t>2016</a:t>
            </a:r>
            <a:r>
              <a:rPr lang="zh-TW" altLang="zh-TW" sz="3000" dirty="0" smtClean="0">
                <a:ea typeface="標楷體" panose="03000509000000000000" pitchFamily="65" charset="-120"/>
              </a:rPr>
              <a:t>年</a:t>
            </a:r>
            <a:r>
              <a:rPr lang="en-US" altLang="zh-TW" sz="3000" dirty="0">
                <a:ea typeface="標楷體" panose="03000509000000000000" pitchFamily="65" charset="-120"/>
              </a:rPr>
              <a:t>8</a:t>
            </a:r>
            <a:r>
              <a:rPr lang="zh-TW" altLang="zh-TW" sz="3000" dirty="0">
                <a:ea typeface="標楷體" panose="03000509000000000000" pitchFamily="65" charset="-120"/>
              </a:rPr>
              <a:t>月</a:t>
            </a:r>
            <a:r>
              <a:rPr lang="en-US" altLang="zh-TW" sz="3000" dirty="0">
                <a:ea typeface="標楷體" panose="03000509000000000000" pitchFamily="65" charset="-120"/>
              </a:rPr>
              <a:t>1</a:t>
            </a:r>
            <a:r>
              <a:rPr lang="zh-TW" altLang="zh-TW" sz="3000" dirty="0">
                <a:ea typeface="標楷體" panose="03000509000000000000" pitchFamily="65" charset="-120"/>
              </a:rPr>
              <a:t>日代表政府向原住民族</a:t>
            </a:r>
            <a:r>
              <a:rPr lang="zh-TW" altLang="zh-TW" sz="3000" dirty="0" smtClean="0">
                <a:ea typeface="標楷體" panose="03000509000000000000" pitchFamily="65" charset="-120"/>
              </a:rPr>
              <a:t>道歉</a:t>
            </a:r>
            <a:r>
              <a:rPr lang="zh-TW" altLang="en-US" sz="3000" dirty="0" smtClean="0">
                <a:ea typeface="標楷體" panose="03000509000000000000" pitchFamily="65" charset="-120"/>
              </a:rPr>
              <a:t>。</a:t>
            </a:r>
            <a:endParaRPr lang="zh-TW" altLang="en-US" sz="3000" dirty="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12</a:t>
            </a:fld>
            <a:endParaRPr lang="zh-TW" altLang="en-US"/>
          </a:p>
        </p:txBody>
      </p:sp>
      <p:pic>
        <p:nvPicPr>
          <p:cNvPr id="5" name="Picture 2" descr="D:\原住民案\蔡英文原住民族政策主張各部會分工\蔡英文道歉 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8136905" cy="45934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89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407914"/>
            <a:ext cx="3322712" cy="868958"/>
          </a:xfrm>
        </p:spPr>
        <p:txBody>
          <a:bodyPr>
            <a:normAutofit/>
          </a:bodyPr>
          <a:lstStyle/>
          <a:p>
            <a:pPr algn="l"/>
            <a:r>
              <a:rPr lang="en-US" altLang="zh-TW" sz="3000" b="1" dirty="0" smtClean="0">
                <a:ea typeface="標楷體" panose="03000509000000000000" pitchFamily="65" charset="-120"/>
              </a:rPr>
              <a:t>(</a:t>
            </a:r>
            <a:r>
              <a:rPr lang="zh-TW" altLang="en-US" sz="3000" b="1" dirty="0" smtClean="0">
                <a:ea typeface="標楷體" panose="03000509000000000000" pitchFamily="65" charset="-120"/>
              </a:rPr>
              <a:t>一</a:t>
            </a:r>
            <a:r>
              <a:rPr lang="en-US" altLang="zh-TW" sz="3000" b="1" dirty="0" smtClean="0">
                <a:ea typeface="標楷體" panose="03000509000000000000" pitchFamily="65" charset="-120"/>
              </a:rPr>
              <a:t>)</a:t>
            </a:r>
            <a:r>
              <a:rPr lang="zh-TW" altLang="en-US" sz="3000" b="1" dirty="0" smtClean="0">
                <a:ea typeface="標楷體" panose="03000509000000000000" pitchFamily="65" charset="-120"/>
              </a:rPr>
              <a:t>林產物採取</a:t>
            </a:r>
            <a:endParaRPr lang="zh-TW" altLang="en-US" sz="3000" b="1" dirty="0">
              <a:ea typeface="標楷體" panose="03000509000000000000" pitchFamily="65" charset="-120"/>
            </a:endParaRPr>
          </a:p>
        </p:txBody>
      </p:sp>
      <p:sp>
        <p:nvSpPr>
          <p:cNvPr id="3" name="內容版面配置區 2"/>
          <p:cNvSpPr>
            <a:spLocks noGrp="1"/>
          </p:cNvSpPr>
          <p:nvPr>
            <p:ph idx="1"/>
          </p:nvPr>
        </p:nvSpPr>
        <p:spPr>
          <a:xfrm>
            <a:off x="56275" y="3140968"/>
            <a:ext cx="5523837" cy="3384375"/>
          </a:xfrm>
        </p:spPr>
        <p:txBody>
          <a:bodyPr>
            <a:normAutofit/>
          </a:bodyPr>
          <a:lstStyle/>
          <a:p>
            <a:pPr lvl="1">
              <a:buFont typeface="Wingdings" panose="05000000000000000000" pitchFamily="2" charset="2"/>
              <a:buChar char="l"/>
            </a:pPr>
            <a:r>
              <a:rPr lang="zh-TW" altLang="en-US" dirty="0">
                <a:ea typeface="標楷體" panose="03000509000000000000" pitchFamily="65" charset="-120"/>
              </a:rPr>
              <a:t>草</a:t>
            </a:r>
            <a:r>
              <a:rPr lang="zh-TW" altLang="en-US" dirty="0" smtClean="0">
                <a:ea typeface="標楷體" panose="03000509000000000000" pitchFamily="65" charset="-120"/>
              </a:rPr>
              <a:t>案修訂特色</a:t>
            </a:r>
            <a:endParaRPr lang="en-US" altLang="zh-TW" dirty="0">
              <a:ea typeface="標楷體" panose="03000509000000000000" pitchFamily="65" charset="-120"/>
            </a:endParaRPr>
          </a:p>
          <a:p>
            <a:pPr marL="723900" lvl="2" indent="-139700">
              <a:buNone/>
            </a:pPr>
            <a:r>
              <a:rPr lang="zh-TW" altLang="en-US" dirty="0" smtClean="0">
                <a:ea typeface="標楷體" panose="03000509000000000000" pitchFamily="65" charset="-120"/>
              </a:rPr>
              <a:t> </a:t>
            </a:r>
            <a:r>
              <a:rPr lang="en-US" altLang="zh-TW" dirty="0" smtClean="0">
                <a:ea typeface="標楷體" panose="03000509000000000000" pitchFamily="65" charset="-120"/>
              </a:rPr>
              <a:t>-</a:t>
            </a:r>
            <a:r>
              <a:rPr lang="zh-TW" altLang="zh-TW" sz="2400" dirty="0" smtClean="0">
                <a:ea typeface="標楷體" panose="03000509000000000000" pitchFamily="65" charset="-120"/>
              </a:rPr>
              <a:t>以</a:t>
            </a:r>
            <a:r>
              <a:rPr lang="zh-TW" altLang="zh-TW" sz="2400" dirty="0">
                <a:ea typeface="標楷體" panose="03000509000000000000" pitchFamily="65" charset="-120"/>
              </a:rPr>
              <a:t>部落</a:t>
            </a:r>
            <a:r>
              <a:rPr lang="zh-TW" altLang="zh-TW" sz="2400" dirty="0" smtClean="0">
                <a:ea typeface="標楷體" panose="03000509000000000000" pitchFamily="65" charset="-120"/>
              </a:rPr>
              <a:t>為主體自主管理</a:t>
            </a:r>
            <a:r>
              <a:rPr lang="zh-TW" altLang="en-US" sz="2400" dirty="0" smtClean="0">
                <a:ea typeface="標楷體" panose="03000509000000000000" pitchFamily="65" charset="-120"/>
              </a:rPr>
              <a:t>。</a:t>
            </a:r>
            <a:endParaRPr lang="en-US" altLang="zh-TW" sz="2400" dirty="0" smtClean="0">
              <a:ea typeface="標楷體" panose="03000509000000000000" pitchFamily="65" charset="-120"/>
            </a:endParaRPr>
          </a:p>
          <a:p>
            <a:pPr marL="723900" lvl="2" indent="-139700">
              <a:buNone/>
            </a:pPr>
            <a:r>
              <a:rPr lang="zh-TW" altLang="en-US" sz="2400" dirty="0" smtClean="0">
                <a:ea typeface="標楷體" panose="03000509000000000000" pitchFamily="65" charset="-120"/>
              </a:rPr>
              <a:t> </a:t>
            </a:r>
            <a:r>
              <a:rPr lang="en-US" altLang="zh-TW" sz="2400" dirty="0" smtClean="0">
                <a:ea typeface="標楷體" panose="03000509000000000000" pitchFamily="65" charset="-120"/>
              </a:rPr>
              <a:t>-</a:t>
            </a:r>
            <a:r>
              <a:rPr lang="zh-TW" altLang="en-US" sz="2400" dirty="0" smtClean="0">
                <a:ea typeface="標楷體" panose="03000509000000000000" pitchFamily="65" charset="-120"/>
              </a:rPr>
              <a:t>採集計畫由政府與原住民族合組的共管會進行審議</a:t>
            </a:r>
            <a:r>
              <a:rPr lang="zh-TW" altLang="zh-TW" sz="2400" dirty="0" smtClean="0">
                <a:ea typeface="標楷體" panose="03000509000000000000" pitchFamily="65" charset="-120"/>
              </a:rPr>
              <a:t>。</a:t>
            </a:r>
            <a:endParaRPr lang="en-US" altLang="zh-TW" sz="2400" dirty="0" smtClean="0">
              <a:ea typeface="標楷體" panose="03000509000000000000" pitchFamily="65" charset="-120"/>
            </a:endParaRPr>
          </a:p>
          <a:p>
            <a:pPr marL="723900" lvl="2" indent="-139700">
              <a:buNone/>
            </a:pPr>
            <a:r>
              <a:rPr lang="zh-TW" altLang="en-US" sz="2400" dirty="0" smtClean="0">
                <a:ea typeface="標楷體" panose="03000509000000000000" pitchFamily="65" charset="-120"/>
              </a:rPr>
              <a:t> </a:t>
            </a:r>
            <a:r>
              <a:rPr lang="en-US" altLang="zh-TW" sz="2400" dirty="0" smtClean="0">
                <a:ea typeface="標楷體" panose="03000509000000000000" pitchFamily="65" charset="-120"/>
              </a:rPr>
              <a:t>-</a:t>
            </a:r>
            <a:r>
              <a:rPr lang="zh-TW" altLang="zh-TW" sz="2400" dirty="0" smtClean="0">
                <a:ea typeface="標楷體" panose="03000509000000000000" pitchFamily="65" charset="-120"/>
              </a:rPr>
              <a:t>協助</a:t>
            </a:r>
            <a:r>
              <a:rPr lang="zh-TW" altLang="zh-TW" sz="2400" dirty="0">
                <a:ea typeface="標楷體" panose="03000509000000000000" pitchFamily="65" charset="-120"/>
              </a:rPr>
              <a:t>部落盤點、記錄傳統</a:t>
            </a:r>
            <a:r>
              <a:rPr lang="zh-TW" altLang="en-US" sz="2400" dirty="0" smtClean="0">
                <a:ea typeface="標楷體" panose="03000509000000000000" pitchFamily="65" charset="-120"/>
              </a:rPr>
              <a:t>民族植物與山林智識。</a:t>
            </a:r>
            <a:endParaRPr lang="en-US" altLang="zh-TW" sz="2400" dirty="0" smtClean="0">
              <a:ea typeface="標楷體" panose="03000509000000000000" pitchFamily="65" charset="-120"/>
            </a:endParaRPr>
          </a:p>
          <a:p>
            <a:pPr marL="723900" lvl="2" indent="-139700">
              <a:buNone/>
            </a:pPr>
            <a:r>
              <a:rPr lang="zh-TW" altLang="en-US" sz="2400" dirty="0" smtClean="0">
                <a:ea typeface="標楷體" panose="03000509000000000000" pitchFamily="65" charset="-120"/>
              </a:rPr>
              <a:t> </a:t>
            </a:r>
            <a:r>
              <a:rPr lang="en-US" altLang="zh-TW" sz="2400" dirty="0" smtClean="0">
                <a:ea typeface="標楷體" panose="03000509000000000000" pitchFamily="65" charset="-120"/>
              </a:rPr>
              <a:t>-</a:t>
            </a:r>
            <a:r>
              <a:rPr lang="zh-TW" altLang="en-US" sz="2400" dirty="0" smtClean="0">
                <a:ea typeface="標楷體" panose="03000509000000000000" pitchFamily="65" charset="-120"/>
              </a:rPr>
              <a:t>回復</a:t>
            </a:r>
            <a:r>
              <a:rPr lang="zh-TW" altLang="zh-TW" sz="2400" dirty="0" smtClean="0">
                <a:ea typeface="標楷體" panose="03000509000000000000" pitchFamily="65" charset="-120"/>
              </a:rPr>
              <a:t>森林</a:t>
            </a:r>
            <a:r>
              <a:rPr lang="zh-TW" altLang="zh-TW" sz="2400" dirty="0">
                <a:ea typeface="標楷體" panose="03000509000000000000" pitchFamily="65" charset="-120"/>
              </a:rPr>
              <a:t>資源利用的</a:t>
            </a:r>
            <a:r>
              <a:rPr lang="zh-TW" altLang="zh-TW" sz="2400" dirty="0" smtClean="0">
                <a:ea typeface="標楷體" panose="03000509000000000000" pitchFamily="65" charset="-120"/>
              </a:rPr>
              <a:t>權力</a:t>
            </a:r>
            <a:r>
              <a:rPr lang="zh-TW" altLang="en-US" sz="2400" dirty="0" smtClean="0">
                <a:ea typeface="標楷體" panose="03000509000000000000" pitchFamily="65" charset="-120"/>
              </a:rPr>
              <a:t>，並賦予</a:t>
            </a:r>
            <a:r>
              <a:rPr lang="zh-TW" altLang="zh-TW" sz="2400" dirty="0" smtClean="0">
                <a:ea typeface="標楷體" panose="03000509000000000000" pitchFamily="65" charset="-120"/>
              </a:rPr>
              <a:t>保</a:t>
            </a:r>
            <a:r>
              <a:rPr lang="zh-TW" altLang="en-US" sz="2400" dirty="0" smtClean="0">
                <a:ea typeface="標楷體" panose="03000509000000000000" pitchFamily="65" charset="-120"/>
              </a:rPr>
              <a:t>護山林的</a:t>
            </a:r>
            <a:r>
              <a:rPr lang="zh-TW" altLang="zh-TW" sz="2400" dirty="0">
                <a:ea typeface="標楷體" panose="03000509000000000000" pitchFamily="65" charset="-120"/>
              </a:rPr>
              <a:t>責任，落實共管</a:t>
            </a:r>
            <a:r>
              <a:rPr lang="zh-TW" altLang="zh-TW" sz="2400" dirty="0" smtClean="0">
                <a:ea typeface="標楷體" panose="03000509000000000000" pitchFamily="65" charset="-120"/>
              </a:rPr>
              <a:t>精神</a:t>
            </a:r>
            <a:r>
              <a:rPr lang="zh-TW" altLang="en-US" sz="2400" dirty="0" smtClean="0">
                <a:ea typeface="標楷體" panose="03000509000000000000" pitchFamily="65" charset="-120"/>
              </a:rPr>
              <a:t>。</a:t>
            </a:r>
            <a:endParaRPr lang="en-US" altLang="zh-TW" sz="2400" dirty="0" smtClean="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13</a:t>
            </a:fld>
            <a:endParaRPr lang="zh-TW" altLang="en-US"/>
          </a:p>
        </p:txBody>
      </p:sp>
      <p:pic>
        <p:nvPicPr>
          <p:cNvPr id="5" name="圖片 4" descr="C:\Users\user\Desktop\104.04.23傳\106NIKON\DSCN0469.JPG"/>
          <p:cNvPicPr>
            <a:picLocks noChangeAspect="1"/>
          </p:cNvPicPr>
          <p:nvPr/>
        </p:nvPicPr>
        <p:blipFill>
          <a:blip r:embed="rId2" cstate="print"/>
          <a:stretch>
            <a:fillRect/>
          </a:stretch>
        </p:blipFill>
        <p:spPr bwMode="auto">
          <a:xfrm>
            <a:off x="5133069" y="629866"/>
            <a:ext cx="1874934" cy="1407052"/>
          </a:xfrm>
          <a:prstGeom prst="rect">
            <a:avLst/>
          </a:prstGeom>
          <a:noFill/>
          <a:ln>
            <a:noFill/>
          </a:ln>
        </p:spPr>
      </p:pic>
      <p:pic>
        <p:nvPicPr>
          <p:cNvPr id="6" name="圖片 5" descr="C:\Users\user\Desktop\利嘉巡守隊104.08.28\20150430檢察官研習課\DSCN1066.JPG"/>
          <p:cNvPicPr/>
          <p:nvPr/>
        </p:nvPicPr>
        <p:blipFill>
          <a:blip r:embed="rId3" cstate="print"/>
          <a:srcRect/>
          <a:stretch>
            <a:fillRect/>
          </a:stretch>
        </p:blipFill>
        <p:spPr bwMode="auto">
          <a:xfrm>
            <a:off x="7050036" y="620688"/>
            <a:ext cx="2058468" cy="1416230"/>
          </a:xfrm>
          <a:prstGeom prst="rect">
            <a:avLst/>
          </a:prstGeom>
          <a:noFill/>
          <a:ln w="9525">
            <a:noFill/>
            <a:miter lim="800000"/>
            <a:headEnd/>
            <a:tailEnd/>
          </a:ln>
        </p:spPr>
      </p:pic>
      <p:grpSp>
        <p:nvGrpSpPr>
          <p:cNvPr id="7" name="群組 6"/>
          <p:cNvGrpSpPr/>
          <p:nvPr/>
        </p:nvGrpSpPr>
        <p:grpSpPr>
          <a:xfrm>
            <a:off x="5436096" y="2348880"/>
            <a:ext cx="3689502" cy="4320481"/>
            <a:chOff x="5219265" y="1958826"/>
            <a:chExt cx="4292472" cy="4866978"/>
          </a:xfrm>
        </p:grpSpPr>
        <p:sp>
          <p:nvSpPr>
            <p:cNvPr id="8" name="手繪多邊形 7"/>
            <p:cNvSpPr/>
            <p:nvPr/>
          </p:nvSpPr>
          <p:spPr>
            <a:xfrm>
              <a:off x="6755419" y="4238565"/>
              <a:ext cx="2291258" cy="2291257"/>
            </a:xfrm>
            <a:custGeom>
              <a:avLst/>
              <a:gdLst>
                <a:gd name="connsiteX0" fmla="*/ 1626344 w 2291257"/>
                <a:gd name="connsiteY0" fmla="*/ 365314 h 2291257"/>
                <a:gd name="connsiteX1" fmla="*/ 1804567 w 2291257"/>
                <a:gd name="connsiteY1" fmla="*/ 215759 h 2291257"/>
                <a:gd name="connsiteX2" fmla="*/ 1946947 w 2291257"/>
                <a:gd name="connsiteY2" fmla="*/ 335230 h 2291257"/>
                <a:gd name="connsiteX3" fmla="*/ 1830612 w 2291257"/>
                <a:gd name="connsiteY3" fmla="*/ 536716 h 2291257"/>
                <a:gd name="connsiteX4" fmla="*/ 2015454 w 2291257"/>
                <a:gd name="connsiteY4" fmla="*/ 856871 h 2291257"/>
                <a:gd name="connsiteX5" fmla="*/ 2248113 w 2291257"/>
                <a:gd name="connsiteY5" fmla="*/ 856865 h 2291257"/>
                <a:gd name="connsiteX6" fmla="*/ 2280388 w 2291257"/>
                <a:gd name="connsiteY6" fmla="*/ 1039905 h 2291257"/>
                <a:gd name="connsiteX7" fmla="*/ 2061758 w 2291257"/>
                <a:gd name="connsiteY7" fmla="*/ 1119474 h 2291257"/>
                <a:gd name="connsiteX8" fmla="*/ 1997563 w 2291257"/>
                <a:gd name="connsiteY8" fmla="*/ 1483541 h 2291257"/>
                <a:gd name="connsiteX9" fmla="*/ 2175794 w 2291257"/>
                <a:gd name="connsiteY9" fmla="*/ 1633087 h 2291257"/>
                <a:gd name="connsiteX10" fmla="*/ 2082863 w 2291257"/>
                <a:gd name="connsiteY10" fmla="*/ 1794049 h 2291257"/>
                <a:gd name="connsiteX11" fmla="*/ 1864236 w 2291257"/>
                <a:gd name="connsiteY11" fmla="*/ 1714469 h 2291257"/>
                <a:gd name="connsiteX12" fmla="*/ 1581042 w 2291257"/>
                <a:gd name="connsiteY12" fmla="*/ 1952097 h 2291257"/>
                <a:gd name="connsiteX13" fmla="*/ 1621449 w 2291257"/>
                <a:gd name="connsiteY13" fmla="*/ 2181221 h 2291257"/>
                <a:gd name="connsiteX14" fmla="*/ 1446795 w 2291257"/>
                <a:gd name="connsiteY14" fmla="*/ 2244790 h 2291257"/>
                <a:gd name="connsiteX15" fmla="*/ 1330470 w 2291257"/>
                <a:gd name="connsiteY15" fmla="*/ 2043298 h 2291257"/>
                <a:gd name="connsiteX16" fmla="*/ 960787 w 2291257"/>
                <a:gd name="connsiteY16" fmla="*/ 2043298 h 2291257"/>
                <a:gd name="connsiteX17" fmla="*/ 844462 w 2291257"/>
                <a:gd name="connsiteY17" fmla="*/ 2244790 h 2291257"/>
                <a:gd name="connsiteX18" fmla="*/ 669808 w 2291257"/>
                <a:gd name="connsiteY18" fmla="*/ 2181221 h 2291257"/>
                <a:gd name="connsiteX19" fmla="*/ 710215 w 2291257"/>
                <a:gd name="connsiteY19" fmla="*/ 1952097 h 2291257"/>
                <a:gd name="connsiteX20" fmla="*/ 427021 w 2291257"/>
                <a:gd name="connsiteY20" fmla="*/ 1714469 h 2291257"/>
                <a:gd name="connsiteX21" fmla="*/ 208394 w 2291257"/>
                <a:gd name="connsiteY21" fmla="*/ 1794049 h 2291257"/>
                <a:gd name="connsiteX22" fmla="*/ 115463 w 2291257"/>
                <a:gd name="connsiteY22" fmla="*/ 1633087 h 2291257"/>
                <a:gd name="connsiteX23" fmla="*/ 293694 w 2291257"/>
                <a:gd name="connsiteY23" fmla="*/ 1483541 h 2291257"/>
                <a:gd name="connsiteX24" fmla="*/ 229499 w 2291257"/>
                <a:gd name="connsiteY24" fmla="*/ 1119474 h 2291257"/>
                <a:gd name="connsiteX25" fmla="*/ 10869 w 2291257"/>
                <a:gd name="connsiteY25" fmla="*/ 1039905 h 2291257"/>
                <a:gd name="connsiteX26" fmla="*/ 43144 w 2291257"/>
                <a:gd name="connsiteY26" fmla="*/ 856865 h 2291257"/>
                <a:gd name="connsiteX27" fmla="*/ 275803 w 2291257"/>
                <a:gd name="connsiteY27" fmla="*/ 856871 h 2291257"/>
                <a:gd name="connsiteX28" fmla="*/ 460645 w 2291257"/>
                <a:gd name="connsiteY28" fmla="*/ 536716 h 2291257"/>
                <a:gd name="connsiteX29" fmla="*/ 344310 w 2291257"/>
                <a:gd name="connsiteY29" fmla="*/ 335230 h 2291257"/>
                <a:gd name="connsiteX30" fmla="*/ 486690 w 2291257"/>
                <a:gd name="connsiteY30" fmla="*/ 215759 h 2291257"/>
                <a:gd name="connsiteX31" fmla="*/ 664913 w 2291257"/>
                <a:gd name="connsiteY31" fmla="*/ 365314 h 2291257"/>
                <a:gd name="connsiteX32" fmla="*/ 1012302 w 2291257"/>
                <a:gd name="connsiteY32" fmla="*/ 238875 h 2291257"/>
                <a:gd name="connsiteX33" fmla="*/ 1052697 w 2291257"/>
                <a:gd name="connsiteY33" fmla="*/ 9750 h 2291257"/>
                <a:gd name="connsiteX34" fmla="*/ 1238560 w 2291257"/>
                <a:gd name="connsiteY34" fmla="*/ 9750 h 2291257"/>
                <a:gd name="connsiteX35" fmla="*/ 1278955 w 2291257"/>
                <a:gd name="connsiteY35" fmla="*/ 238875 h 2291257"/>
                <a:gd name="connsiteX36" fmla="*/ 1626344 w 2291257"/>
                <a:gd name="connsiteY36" fmla="*/ 365314 h 229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91257" h="2291257">
                  <a:moveTo>
                    <a:pt x="1626344" y="365314"/>
                  </a:moveTo>
                  <a:lnTo>
                    <a:pt x="1804567" y="215759"/>
                  </a:lnTo>
                  <a:lnTo>
                    <a:pt x="1946947" y="335230"/>
                  </a:lnTo>
                  <a:lnTo>
                    <a:pt x="1830612" y="536716"/>
                  </a:lnTo>
                  <a:cubicBezTo>
                    <a:pt x="1913333" y="629771"/>
                    <a:pt x="1976226" y="738705"/>
                    <a:pt x="2015454" y="856871"/>
                  </a:cubicBezTo>
                  <a:lnTo>
                    <a:pt x="2248113" y="856865"/>
                  </a:lnTo>
                  <a:lnTo>
                    <a:pt x="2280388" y="1039905"/>
                  </a:lnTo>
                  <a:lnTo>
                    <a:pt x="2061758" y="1119474"/>
                  </a:lnTo>
                  <a:cubicBezTo>
                    <a:pt x="2065311" y="1243930"/>
                    <a:pt x="2043469" y="1367806"/>
                    <a:pt x="1997563" y="1483541"/>
                  </a:cubicBezTo>
                  <a:lnTo>
                    <a:pt x="2175794" y="1633087"/>
                  </a:lnTo>
                  <a:lnTo>
                    <a:pt x="2082863" y="1794049"/>
                  </a:lnTo>
                  <a:lnTo>
                    <a:pt x="1864236" y="1714469"/>
                  </a:lnTo>
                  <a:cubicBezTo>
                    <a:pt x="1786959" y="1812092"/>
                    <a:pt x="1690601" y="1892946"/>
                    <a:pt x="1581042" y="1952097"/>
                  </a:cubicBezTo>
                  <a:lnTo>
                    <a:pt x="1621449" y="2181221"/>
                  </a:lnTo>
                  <a:lnTo>
                    <a:pt x="1446795" y="2244790"/>
                  </a:lnTo>
                  <a:lnTo>
                    <a:pt x="1330470" y="2043298"/>
                  </a:lnTo>
                  <a:cubicBezTo>
                    <a:pt x="1208521" y="2068409"/>
                    <a:pt x="1082735" y="2068409"/>
                    <a:pt x="960787" y="2043298"/>
                  </a:cubicBezTo>
                  <a:lnTo>
                    <a:pt x="844462" y="2244790"/>
                  </a:lnTo>
                  <a:lnTo>
                    <a:pt x="669808" y="2181221"/>
                  </a:lnTo>
                  <a:lnTo>
                    <a:pt x="710215" y="1952097"/>
                  </a:lnTo>
                  <a:cubicBezTo>
                    <a:pt x="600656" y="1892946"/>
                    <a:pt x="504298" y="1812092"/>
                    <a:pt x="427021" y="1714469"/>
                  </a:cubicBezTo>
                  <a:lnTo>
                    <a:pt x="208394" y="1794049"/>
                  </a:lnTo>
                  <a:lnTo>
                    <a:pt x="115463" y="1633087"/>
                  </a:lnTo>
                  <a:lnTo>
                    <a:pt x="293694" y="1483541"/>
                  </a:lnTo>
                  <a:cubicBezTo>
                    <a:pt x="247789" y="1367806"/>
                    <a:pt x="225946" y="1243930"/>
                    <a:pt x="229499" y="1119474"/>
                  </a:cubicBezTo>
                  <a:lnTo>
                    <a:pt x="10869" y="1039905"/>
                  </a:lnTo>
                  <a:lnTo>
                    <a:pt x="43144" y="856865"/>
                  </a:lnTo>
                  <a:lnTo>
                    <a:pt x="275803" y="856871"/>
                  </a:lnTo>
                  <a:cubicBezTo>
                    <a:pt x="315031" y="738705"/>
                    <a:pt x="377924" y="629771"/>
                    <a:pt x="460645" y="536716"/>
                  </a:cubicBezTo>
                  <a:lnTo>
                    <a:pt x="344310" y="335230"/>
                  </a:lnTo>
                  <a:lnTo>
                    <a:pt x="486690" y="215759"/>
                  </a:lnTo>
                  <a:lnTo>
                    <a:pt x="664913" y="365314"/>
                  </a:lnTo>
                  <a:cubicBezTo>
                    <a:pt x="770919" y="300009"/>
                    <a:pt x="889119" y="256987"/>
                    <a:pt x="1012302" y="238875"/>
                  </a:cubicBezTo>
                  <a:lnTo>
                    <a:pt x="1052697" y="9750"/>
                  </a:lnTo>
                  <a:lnTo>
                    <a:pt x="1238560" y="9750"/>
                  </a:lnTo>
                  <a:lnTo>
                    <a:pt x="1278955" y="238875"/>
                  </a:lnTo>
                  <a:cubicBezTo>
                    <a:pt x="1402138" y="256987"/>
                    <a:pt x="1520338" y="300009"/>
                    <a:pt x="1626344" y="365314"/>
                  </a:cubicBezTo>
                  <a:close/>
                </a:path>
              </a:pathLst>
            </a:custGeom>
            <a:gradFill rotWithShape="0">
              <a:gsLst>
                <a:gs pos="0">
                  <a:schemeClr val="tx2">
                    <a:lumMod val="60000"/>
                    <a:lumOff val="40000"/>
                  </a:schemeClr>
                </a:gs>
                <a:gs pos="80000">
                  <a:srgbClr val="00B0F0"/>
                </a:gs>
                <a:gs pos="100000">
                  <a:srgbClr val="66FFFF"/>
                </a:gs>
              </a:gsLst>
            </a:gra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486045" tIns="562116" rIns="486045" bIns="602188" numCol="1" spcCol="1270" anchor="ctr" anchorCtr="0">
              <a:noAutofit/>
            </a:bodyPr>
            <a:lstStyle/>
            <a:p>
              <a:pPr lvl="0" algn="ctr" defTabSz="889000">
                <a:lnSpc>
                  <a:spcPct val="90000"/>
                </a:lnSpc>
                <a:spcBef>
                  <a:spcPct val="0"/>
                </a:spcBef>
              </a:pPr>
              <a:r>
                <a:rPr lang="zh-TW" b="1" kern="1200" dirty="0" smtClean="0">
                  <a:solidFill>
                    <a:schemeClr val="accent5">
                      <a:lumMod val="50000"/>
                    </a:schemeClr>
                  </a:solidFill>
                  <a:latin typeface="微軟正黑體" pitchFamily="34" charset="-120"/>
                  <a:ea typeface="微軟正黑體" pitchFamily="34" charset="-120"/>
                </a:rPr>
                <a:t>公私合作</a:t>
              </a:r>
              <a:endParaRPr lang="en-US" altLang="zh-TW" b="1" kern="1200" dirty="0" smtClean="0">
                <a:solidFill>
                  <a:schemeClr val="accent5">
                    <a:lumMod val="50000"/>
                  </a:schemeClr>
                </a:solidFill>
                <a:latin typeface="微軟正黑體" pitchFamily="34" charset="-120"/>
                <a:ea typeface="微軟正黑體" pitchFamily="34" charset="-120"/>
              </a:endParaRPr>
            </a:p>
            <a:p>
              <a:pPr lvl="0" algn="ctr" defTabSz="889000">
                <a:lnSpc>
                  <a:spcPct val="90000"/>
                </a:lnSpc>
                <a:spcBef>
                  <a:spcPct val="0"/>
                </a:spcBef>
                <a:spcAft>
                  <a:spcPct val="35000"/>
                </a:spcAft>
              </a:pPr>
              <a:endParaRPr lang="en-US" altLang="zh-TW" b="1" kern="1200" dirty="0" smtClean="0">
                <a:solidFill>
                  <a:schemeClr val="accent5">
                    <a:lumMod val="50000"/>
                  </a:schemeClr>
                </a:solidFill>
                <a:latin typeface="微軟正黑體" pitchFamily="34" charset="-120"/>
                <a:ea typeface="微軟正黑體" pitchFamily="34" charset="-120"/>
              </a:endParaRPr>
            </a:p>
            <a:p>
              <a:pPr lvl="0" algn="ctr" defTabSz="889000">
                <a:lnSpc>
                  <a:spcPts val="120"/>
                </a:lnSpc>
                <a:spcBef>
                  <a:spcPct val="0"/>
                </a:spcBef>
                <a:spcAft>
                  <a:spcPct val="35000"/>
                </a:spcAft>
              </a:pPr>
              <a:r>
                <a:rPr lang="zh-TW" altLang="zh-TW" b="1" kern="1200" dirty="0" smtClean="0">
                  <a:solidFill>
                    <a:schemeClr val="accent5">
                      <a:lumMod val="50000"/>
                    </a:schemeClr>
                  </a:solidFill>
                  <a:latin typeface="微軟正黑體" pitchFamily="34" charset="-120"/>
                  <a:ea typeface="微軟正黑體" pitchFamily="34" charset="-120"/>
                </a:rPr>
                <a:t>共管機制</a:t>
              </a:r>
              <a:endParaRPr lang="zh-TW" altLang="en-US" b="1" kern="1200"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9" name="手繪多邊形 8"/>
            <p:cNvSpPr/>
            <p:nvPr/>
          </p:nvSpPr>
          <p:spPr>
            <a:xfrm>
              <a:off x="5514376" y="3603423"/>
              <a:ext cx="1666369" cy="1666369"/>
            </a:xfrm>
            <a:custGeom>
              <a:avLst/>
              <a:gdLst>
                <a:gd name="connsiteX0" fmla="*/ 1246856 w 1666369"/>
                <a:gd name="connsiteY0" fmla="*/ 422049 h 1666369"/>
                <a:gd name="connsiteX1" fmla="*/ 1492701 w 1666369"/>
                <a:gd name="connsiteY1" fmla="*/ 347956 h 1666369"/>
                <a:gd name="connsiteX2" fmla="*/ 1583164 w 1666369"/>
                <a:gd name="connsiteY2" fmla="*/ 504641 h 1666369"/>
                <a:gd name="connsiteX3" fmla="*/ 1396074 w 1666369"/>
                <a:gd name="connsiteY3" fmla="*/ 680503 h 1666369"/>
                <a:gd name="connsiteX4" fmla="*/ 1396074 w 1666369"/>
                <a:gd name="connsiteY4" fmla="*/ 985867 h 1666369"/>
                <a:gd name="connsiteX5" fmla="*/ 1583164 w 1666369"/>
                <a:gd name="connsiteY5" fmla="*/ 1161728 h 1666369"/>
                <a:gd name="connsiteX6" fmla="*/ 1492701 w 1666369"/>
                <a:gd name="connsiteY6" fmla="*/ 1318413 h 1666369"/>
                <a:gd name="connsiteX7" fmla="*/ 1246856 w 1666369"/>
                <a:gd name="connsiteY7" fmla="*/ 1244320 h 1666369"/>
                <a:gd name="connsiteX8" fmla="*/ 982403 w 1666369"/>
                <a:gd name="connsiteY8" fmla="*/ 1397002 h 1666369"/>
                <a:gd name="connsiteX9" fmla="*/ 923647 w 1666369"/>
                <a:gd name="connsiteY9" fmla="*/ 1646957 h 1666369"/>
                <a:gd name="connsiteX10" fmla="*/ 742722 w 1666369"/>
                <a:gd name="connsiteY10" fmla="*/ 1646957 h 1666369"/>
                <a:gd name="connsiteX11" fmla="*/ 683966 w 1666369"/>
                <a:gd name="connsiteY11" fmla="*/ 1397002 h 1666369"/>
                <a:gd name="connsiteX12" fmla="*/ 419513 w 1666369"/>
                <a:gd name="connsiteY12" fmla="*/ 1244320 h 1666369"/>
                <a:gd name="connsiteX13" fmla="*/ 173668 w 1666369"/>
                <a:gd name="connsiteY13" fmla="*/ 1318413 h 1666369"/>
                <a:gd name="connsiteX14" fmla="*/ 83205 w 1666369"/>
                <a:gd name="connsiteY14" fmla="*/ 1161728 h 1666369"/>
                <a:gd name="connsiteX15" fmla="*/ 270295 w 1666369"/>
                <a:gd name="connsiteY15" fmla="*/ 985866 h 1666369"/>
                <a:gd name="connsiteX16" fmla="*/ 270295 w 1666369"/>
                <a:gd name="connsiteY16" fmla="*/ 680502 h 1666369"/>
                <a:gd name="connsiteX17" fmla="*/ 83205 w 1666369"/>
                <a:gd name="connsiteY17" fmla="*/ 504641 h 1666369"/>
                <a:gd name="connsiteX18" fmla="*/ 173668 w 1666369"/>
                <a:gd name="connsiteY18" fmla="*/ 347956 h 1666369"/>
                <a:gd name="connsiteX19" fmla="*/ 419513 w 1666369"/>
                <a:gd name="connsiteY19" fmla="*/ 422049 h 1666369"/>
                <a:gd name="connsiteX20" fmla="*/ 683966 w 1666369"/>
                <a:gd name="connsiteY20" fmla="*/ 269367 h 1666369"/>
                <a:gd name="connsiteX21" fmla="*/ 742722 w 1666369"/>
                <a:gd name="connsiteY21" fmla="*/ 19412 h 1666369"/>
                <a:gd name="connsiteX22" fmla="*/ 923647 w 1666369"/>
                <a:gd name="connsiteY22" fmla="*/ 19412 h 1666369"/>
                <a:gd name="connsiteX23" fmla="*/ 982403 w 1666369"/>
                <a:gd name="connsiteY23" fmla="*/ 269367 h 1666369"/>
                <a:gd name="connsiteX24" fmla="*/ 1246856 w 1666369"/>
                <a:gd name="connsiteY24" fmla="*/ 422049 h 166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66369" h="1666369">
                  <a:moveTo>
                    <a:pt x="1246856" y="422049"/>
                  </a:moveTo>
                  <a:lnTo>
                    <a:pt x="1492701" y="347956"/>
                  </a:lnTo>
                  <a:lnTo>
                    <a:pt x="1583164" y="504641"/>
                  </a:lnTo>
                  <a:lnTo>
                    <a:pt x="1396074" y="680503"/>
                  </a:lnTo>
                  <a:cubicBezTo>
                    <a:pt x="1423194" y="780485"/>
                    <a:pt x="1423194" y="885885"/>
                    <a:pt x="1396074" y="985867"/>
                  </a:cubicBezTo>
                  <a:lnTo>
                    <a:pt x="1583164" y="1161728"/>
                  </a:lnTo>
                  <a:lnTo>
                    <a:pt x="1492701" y="1318413"/>
                  </a:lnTo>
                  <a:lnTo>
                    <a:pt x="1246856" y="1244320"/>
                  </a:lnTo>
                  <a:cubicBezTo>
                    <a:pt x="1173829" y="1317797"/>
                    <a:pt x="1082550" y="1370497"/>
                    <a:pt x="982403" y="1397002"/>
                  </a:cubicBezTo>
                  <a:lnTo>
                    <a:pt x="923647" y="1646957"/>
                  </a:lnTo>
                  <a:lnTo>
                    <a:pt x="742722" y="1646957"/>
                  </a:lnTo>
                  <a:lnTo>
                    <a:pt x="683966" y="1397002"/>
                  </a:lnTo>
                  <a:cubicBezTo>
                    <a:pt x="583820" y="1370498"/>
                    <a:pt x="492540" y="1317797"/>
                    <a:pt x="419513" y="1244320"/>
                  </a:cubicBezTo>
                  <a:lnTo>
                    <a:pt x="173668" y="1318413"/>
                  </a:lnTo>
                  <a:lnTo>
                    <a:pt x="83205" y="1161728"/>
                  </a:lnTo>
                  <a:lnTo>
                    <a:pt x="270295" y="985866"/>
                  </a:lnTo>
                  <a:cubicBezTo>
                    <a:pt x="243175" y="885884"/>
                    <a:pt x="243175" y="780484"/>
                    <a:pt x="270295" y="680502"/>
                  </a:cubicBezTo>
                  <a:lnTo>
                    <a:pt x="83205" y="504641"/>
                  </a:lnTo>
                  <a:lnTo>
                    <a:pt x="173668" y="347956"/>
                  </a:lnTo>
                  <a:lnTo>
                    <a:pt x="419513" y="422049"/>
                  </a:lnTo>
                  <a:cubicBezTo>
                    <a:pt x="492540" y="348572"/>
                    <a:pt x="583819" y="295872"/>
                    <a:pt x="683966" y="269367"/>
                  </a:cubicBezTo>
                  <a:lnTo>
                    <a:pt x="742722" y="19412"/>
                  </a:lnTo>
                  <a:lnTo>
                    <a:pt x="923647" y="19412"/>
                  </a:lnTo>
                  <a:lnTo>
                    <a:pt x="982403" y="269367"/>
                  </a:lnTo>
                  <a:cubicBezTo>
                    <a:pt x="1082549" y="295871"/>
                    <a:pt x="1173829" y="348572"/>
                    <a:pt x="1246856" y="422049"/>
                  </a:cubicBezTo>
                  <a:close/>
                </a:path>
              </a:pathLst>
            </a:custGeom>
            <a:gradFill rotWithShape="0">
              <a:gsLst>
                <a:gs pos="0">
                  <a:srgbClr val="33CCCC"/>
                </a:gs>
                <a:gs pos="80000">
                  <a:srgbClr val="00FFCC"/>
                </a:gs>
                <a:gs pos="100000">
                  <a:srgbClr val="66FF99"/>
                </a:gs>
              </a:gsLst>
            </a:gra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442373" tIns="444909" rIns="442373" bIns="444909" numCol="1" spcCol="1270" anchor="ctr" anchorCtr="0">
              <a:noAutofit/>
            </a:bodyPr>
            <a:lstStyle/>
            <a:p>
              <a:pPr marL="0" lvl="0" indent="0" algn="ctr" defTabSz="800100">
                <a:lnSpc>
                  <a:spcPts val="2160"/>
                </a:lnSpc>
                <a:spcBef>
                  <a:spcPct val="0"/>
                </a:spcBef>
                <a:spcAft>
                  <a:spcPct val="35000"/>
                </a:spcAft>
              </a:pPr>
              <a:r>
                <a:rPr lang="zh-TW" altLang="en-US" b="1" kern="1200" dirty="0" smtClean="0">
                  <a:solidFill>
                    <a:schemeClr val="accent5">
                      <a:lumMod val="50000"/>
                    </a:schemeClr>
                  </a:solidFill>
                  <a:latin typeface="微軟正黑體" pitchFamily="34" charset="-120"/>
                  <a:ea typeface="微軟正黑體" pitchFamily="34" charset="-120"/>
                </a:rPr>
                <a:t>分擔  權利與責任</a:t>
              </a:r>
              <a:endParaRPr lang="zh-TW" altLang="en-US" b="1" kern="1200"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6264242" y="2132855"/>
              <a:ext cx="1999643" cy="1999643"/>
            </a:xfrm>
            <a:custGeom>
              <a:avLst/>
              <a:gdLst>
                <a:gd name="connsiteX0" fmla="*/ 1221664 w 1632701"/>
                <a:gd name="connsiteY0" fmla="*/ 413522 h 1632701"/>
                <a:gd name="connsiteX1" fmla="*/ 1462542 w 1632701"/>
                <a:gd name="connsiteY1" fmla="*/ 340925 h 1632701"/>
                <a:gd name="connsiteX2" fmla="*/ 1551177 w 1632701"/>
                <a:gd name="connsiteY2" fmla="*/ 494445 h 1632701"/>
                <a:gd name="connsiteX3" fmla="*/ 1367867 w 1632701"/>
                <a:gd name="connsiteY3" fmla="*/ 666753 h 1632701"/>
                <a:gd name="connsiteX4" fmla="*/ 1367867 w 1632701"/>
                <a:gd name="connsiteY4" fmla="*/ 965947 h 1632701"/>
                <a:gd name="connsiteX5" fmla="*/ 1551177 w 1632701"/>
                <a:gd name="connsiteY5" fmla="*/ 1138256 h 1632701"/>
                <a:gd name="connsiteX6" fmla="*/ 1462542 w 1632701"/>
                <a:gd name="connsiteY6" fmla="*/ 1291776 h 1632701"/>
                <a:gd name="connsiteX7" fmla="*/ 1221664 w 1632701"/>
                <a:gd name="connsiteY7" fmla="*/ 1219179 h 1632701"/>
                <a:gd name="connsiteX8" fmla="*/ 962554 w 1632701"/>
                <a:gd name="connsiteY8" fmla="*/ 1368776 h 1632701"/>
                <a:gd name="connsiteX9" fmla="*/ 904985 w 1632701"/>
                <a:gd name="connsiteY9" fmla="*/ 1613682 h 1632701"/>
                <a:gd name="connsiteX10" fmla="*/ 727716 w 1632701"/>
                <a:gd name="connsiteY10" fmla="*/ 1613682 h 1632701"/>
                <a:gd name="connsiteX11" fmla="*/ 670147 w 1632701"/>
                <a:gd name="connsiteY11" fmla="*/ 1368776 h 1632701"/>
                <a:gd name="connsiteX12" fmla="*/ 411037 w 1632701"/>
                <a:gd name="connsiteY12" fmla="*/ 1219179 h 1632701"/>
                <a:gd name="connsiteX13" fmla="*/ 170159 w 1632701"/>
                <a:gd name="connsiteY13" fmla="*/ 1291776 h 1632701"/>
                <a:gd name="connsiteX14" fmla="*/ 81524 w 1632701"/>
                <a:gd name="connsiteY14" fmla="*/ 1138256 h 1632701"/>
                <a:gd name="connsiteX15" fmla="*/ 264834 w 1632701"/>
                <a:gd name="connsiteY15" fmla="*/ 965948 h 1632701"/>
                <a:gd name="connsiteX16" fmla="*/ 264834 w 1632701"/>
                <a:gd name="connsiteY16" fmla="*/ 666754 h 1632701"/>
                <a:gd name="connsiteX17" fmla="*/ 81524 w 1632701"/>
                <a:gd name="connsiteY17" fmla="*/ 494445 h 1632701"/>
                <a:gd name="connsiteX18" fmla="*/ 170159 w 1632701"/>
                <a:gd name="connsiteY18" fmla="*/ 340925 h 1632701"/>
                <a:gd name="connsiteX19" fmla="*/ 411037 w 1632701"/>
                <a:gd name="connsiteY19" fmla="*/ 413522 h 1632701"/>
                <a:gd name="connsiteX20" fmla="*/ 670147 w 1632701"/>
                <a:gd name="connsiteY20" fmla="*/ 263925 h 1632701"/>
                <a:gd name="connsiteX21" fmla="*/ 727716 w 1632701"/>
                <a:gd name="connsiteY21" fmla="*/ 19019 h 1632701"/>
                <a:gd name="connsiteX22" fmla="*/ 904985 w 1632701"/>
                <a:gd name="connsiteY22" fmla="*/ 19019 h 1632701"/>
                <a:gd name="connsiteX23" fmla="*/ 962554 w 1632701"/>
                <a:gd name="connsiteY23" fmla="*/ 263925 h 1632701"/>
                <a:gd name="connsiteX24" fmla="*/ 1221664 w 1632701"/>
                <a:gd name="connsiteY24" fmla="*/ 413522 h 16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2701" h="1632701">
                  <a:moveTo>
                    <a:pt x="1050883" y="412997"/>
                  </a:moveTo>
                  <a:lnTo>
                    <a:pt x="1225516" y="304838"/>
                  </a:lnTo>
                  <a:lnTo>
                    <a:pt x="1327863" y="407185"/>
                  </a:lnTo>
                  <a:lnTo>
                    <a:pt x="1219704" y="581818"/>
                  </a:lnTo>
                  <a:cubicBezTo>
                    <a:pt x="1261362" y="653462"/>
                    <a:pt x="1283186" y="734910"/>
                    <a:pt x="1282931" y="817784"/>
                  </a:cubicBezTo>
                  <a:lnTo>
                    <a:pt x="1463916" y="914942"/>
                  </a:lnTo>
                  <a:lnTo>
                    <a:pt x="1426455" y="1054750"/>
                  </a:lnTo>
                  <a:lnTo>
                    <a:pt x="1221139" y="1048398"/>
                  </a:lnTo>
                  <a:cubicBezTo>
                    <a:pt x="1179922" y="1120297"/>
                    <a:pt x="1120298" y="1179921"/>
                    <a:pt x="1048399" y="1221138"/>
                  </a:cubicBezTo>
                  <a:lnTo>
                    <a:pt x="1054750" y="1426455"/>
                  </a:lnTo>
                  <a:lnTo>
                    <a:pt x="914943" y="1463916"/>
                  </a:lnTo>
                  <a:lnTo>
                    <a:pt x="817785" y="1282931"/>
                  </a:lnTo>
                  <a:cubicBezTo>
                    <a:pt x="734910" y="1283186"/>
                    <a:pt x="653463" y="1261362"/>
                    <a:pt x="581818" y="1219704"/>
                  </a:cubicBezTo>
                  <a:lnTo>
                    <a:pt x="407185" y="1327863"/>
                  </a:lnTo>
                  <a:lnTo>
                    <a:pt x="304838" y="1225516"/>
                  </a:lnTo>
                  <a:lnTo>
                    <a:pt x="412997" y="1050883"/>
                  </a:lnTo>
                  <a:cubicBezTo>
                    <a:pt x="371339" y="979239"/>
                    <a:pt x="349515" y="897791"/>
                    <a:pt x="349770" y="814917"/>
                  </a:cubicBezTo>
                  <a:lnTo>
                    <a:pt x="168785" y="717759"/>
                  </a:lnTo>
                  <a:lnTo>
                    <a:pt x="206246" y="577951"/>
                  </a:lnTo>
                  <a:lnTo>
                    <a:pt x="411562" y="584303"/>
                  </a:lnTo>
                  <a:cubicBezTo>
                    <a:pt x="452779" y="512404"/>
                    <a:pt x="512403" y="452780"/>
                    <a:pt x="584302" y="411563"/>
                  </a:cubicBezTo>
                  <a:lnTo>
                    <a:pt x="577951" y="206246"/>
                  </a:lnTo>
                  <a:lnTo>
                    <a:pt x="717758" y="168785"/>
                  </a:lnTo>
                  <a:lnTo>
                    <a:pt x="814916" y="349770"/>
                  </a:lnTo>
                  <a:cubicBezTo>
                    <a:pt x="897791" y="349515"/>
                    <a:pt x="979238" y="371339"/>
                    <a:pt x="1050883" y="412997"/>
                  </a:cubicBezTo>
                  <a:close/>
                </a:path>
              </a:pathLst>
            </a:custGeom>
            <a:gradFill rotWithShape="0">
              <a:gsLst>
                <a:gs pos="0">
                  <a:srgbClr val="00FF00"/>
                </a:gs>
                <a:gs pos="25000">
                  <a:srgbClr val="66FF66"/>
                </a:gs>
                <a:gs pos="75000">
                  <a:srgbClr val="00CC00"/>
                </a:gs>
                <a:gs pos="100000">
                  <a:srgbClr val="33CC33"/>
                </a:gs>
              </a:gsLst>
              <a:lin ang="16200000" scaled="0"/>
            </a:gra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566970" tIns="566970" rIns="566970" bIns="566970" numCol="1" spcCol="1270" anchor="ctr" anchorCtr="0">
              <a:noAutofit/>
            </a:bodyPr>
            <a:lstStyle/>
            <a:p>
              <a:pPr lvl="0" algn="ctr" defTabSz="889000">
                <a:lnSpc>
                  <a:spcPts val="2400"/>
                </a:lnSpc>
                <a:spcBef>
                  <a:spcPct val="0"/>
                </a:spcBef>
                <a:spcAft>
                  <a:spcPct val="35000"/>
                </a:spcAft>
              </a:pPr>
              <a:r>
                <a:rPr lang="zh-TW" altLang="en-US" b="1" kern="1200" dirty="0" smtClean="0">
                  <a:solidFill>
                    <a:schemeClr val="accent5">
                      <a:lumMod val="50000"/>
                    </a:schemeClr>
                  </a:solidFill>
                  <a:latin typeface="微軟正黑體" pitchFamily="34" charset="-120"/>
                  <a:ea typeface="微軟正黑體" pitchFamily="34" charset="-120"/>
                </a:rPr>
                <a:t>以部落為主體</a:t>
              </a:r>
              <a:endParaRPr lang="zh-TW" altLang="en-US" b="1" kern="1200"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1" name="圓形箭號 10"/>
            <p:cNvSpPr/>
            <p:nvPr/>
          </p:nvSpPr>
          <p:spPr>
            <a:xfrm>
              <a:off x="6578926" y="3892996"/>
              <a:ext cx="2932811" cy="2932808"/>
            </a:xfrm>
            <a:prstGeom prst="circularArrow">
              <a:avLst>
                <a:gd name="adj1" fmla="val 4688"/>
                <a:gd name="adj2" fmla="val 299029"/>
                <a:gd name="adj3" fmla="val 2515571"/>
                <a:gd name="adj4" fmla="val 15862557"/>
                <a:gd name="adj5" fmla="val 5469"/>
              </a:avLst>
            </a:prstGeom>
            <a:gradFill rotWithShape="0">
              <a:gsLst>
                <a:gs pos="0">
                  <a:schemeClr val="tx2">
                    <a:lumMod val="60000"/>
                    <a:lumOff val="40000"/>
                  </a:schemeClr>
                </a:gs>
                <a:gs pos="80000">
                  <a:srgbClr val="00B0F0"/>
                </a:gs>
                <a:gs pos="100000">
                  <a:srgbClr val="66FFFF"/>
                </a:gs>
              </a:gsLst>
            </a:gra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12" name="圖案 11"/>
            <p:cNvSpPr/>
            <p:nvPr/>
          </p:nvSpPr>
          <p:spPr>
            <a:xfrm>
              <a:off x="5219265" y="3234840"/>
              <a:ext cx="2130869" cy="2130869"/>
            </a:xfrm>
            <a:prstGeom prst="leftCircularArrow">
              <a:avLst>
                <a:gd name="adj1" fmla="val 6452"/>
                <a:gd name="adj2" fmla="val 429999"/>
                <a:gd name="adj3" fmla="val 10489124"/>
                <a:gd name="adj4" fmla="val 14837806"/>
                <a:gd name="adj5" fmla="val 7527"/>
              </a:avLst>
            </a:prstGeom>
            <a:gradFill rotWithShape="0">
              <a:gsLst>
                <a:gs pos="0">
                  <a:srgbClr val="33CCCC"/>
                </a:gs>
                <a:gs pos="80000">
                  <a:srgbClr val="00FFCC"/>
                </a:gs>
                <a:gs pos="100000">
                  <a:srgbClr val="66FF99"/>
                </a:gs>
              </a:gsLst>
            </a:gra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sp>
        <p:sp>
          <p:nvSpPr>
            <p:cNvPr id="13" name="圓形箭號 12"/>
            <p:cNvSpPr/>
            <p:nvPr/>
          </p:nvSpPr>
          <p:spPr>
            <a:xfrm>
              <a:off x="6070052" y="1958826"/>
              <a:ext cx="2297506" cy="2297506"/>
            </a:xfrm>
            <a:prstGeom prst="circularArrow">
              <a:avLst>
                <a:gd name="adj1" fmla="val 5984"/>
                <a:gd name="adj2" fmla="val 394124"/>
                <a:gd name="adj3" fmla="val 13313824"/>
                <a:gd name="adj4" fmla="val 10508221"/>
                <a:gd name="adj5" fmla="val 6981"/>
              </a:avLst>
            </a:prstGeom>
            <a:gradFill rotWithShape="0">
              <a:gsLst>
                <a:gs pos="0">
                  <a:srgbClr val="00FF00"/>
                </a:gs>
                <a:gs pos="80000">
                  <a:srgbClr val="00CC00"/>
                </a:gs>
                <a:gs pos="100000">
                  <a:srgbClr val="33CC33"/>
                </a:gs>
              </a:gsLst>
            </a:gra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grpSp>
      <p:sp>
        <p:nvSpPr>
          <p:cNvPr id="14" name="內容版面配置區 2"/>
          <p:cNvSpPr txBox="1">
            <a:spLocks/>
          </p:cNvSpPr>
          <p:nvPr/>
        </p:nvSpPr>
        <p:spPr>
          <a:xfrm>
            <a:off x="323528" y="2204864"/>
            <a:ext cx="5472608" cy="10733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Calibri" pitchFamily="34" charset="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Calibri" pitchFamily="34" charset="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itchFamily="34" charset="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itchFamily="34" charset="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itchFamily="34" charset="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975" lvl="1" indent="0">
              <a:buFont typeface="Arial" panose="020B0604020202020204" pitchFamily="34" charset="0"/>
              <a:buNone/>
              <a:tabLst>
                <a:tab pos="180975" algn="l"/>
              </a:tabLst>
            </a:pPr>
            <a:r>
              <a:rPr lang="zh-TW" altLang="en-US" b="1" dirty="0" smtClean="0">
                <a:latin typeface="標楷體" panose="03000509000000000000" pitchFamily="65" charset="-120"/>
                <a:ea typeface="標楷體" panose="03000509000000000000" pitchFamily="65" charset="-120"/>
              </a:rPr>
              <a:t>研擬「</a:t>
            </a:r>
            <a:r>
              <a:rPr lang="zh-TW" altLang="zh-TW" b="1" dirty="0" smtClean="0">
                <a:latin typeface="標楷體" panose="03000509000000000000" pitchFamily="65" charset="-120"/>
                <a:ea typeface="標楷體" panose="03000509000000000000" pitchFamily="65" charset="-120"/>
              </a:rPr>
              <a:t>原住民族</a:t>
            </a:r>
            <a:r>
              <a:rPr lang="zh-TW" altLang="en-US" b="1" dirty="0" smtClean="0">
                <a:latin typeface="標楷體" panose="03000509000000000000" pitchFamily="65" charset="-120"/>
                <a:ea typeface="標楷體" panose="03000509000000000000" pitchFamily="65" charset="-120"/>
              </a:rPr>
              <a:t>依傳統慣俗</a:t>
            </a:r>
            <a:r>
              <a:rPr lang="zh-TW" altLang="zh-TW" b="1" dirty="0" smtClean="0">
                <a:latin typeface="標楷體" panose="03000509000000000000" pitchFamily="65" charset="-120"/>
                <a:ea typeface="標楷體" panose="03000509000000000000" pitchFamily="65" charset="-120"/>
              </a:rPr>
              <a:t>採取森林產物管理規則草案</a:t>
            </a:r>
            <a:r>
              <a:rPr lang="zh-TW" altLang="en-US"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p:txBody>
      </p:sp>
      <p:sp>
        <p:nvSpPr>
          <p:cNvPr id="15" name="標題 4"/>
          <p:cNvSpPr txBox="1">
            <a:spLocks/>
          </p:cNvSpPr>
          <p:nvPr/>
        </p:nvSpPr>
        <p:spPr>
          <a:xfrm>
            <a:off x="35496" y="284578"/>
            <a:ext cx="4968552" cy="14882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baseline="0">
                <a:solidFill>
                  <a:schemeClr val="tx1"/>
                </a:solidFill>
                <a:latin typeface="Calibri" pitchFamily="34" charset="0"/>
                <a:ea typeface="微軟正黑體" pitchFamily="34" charset="-120"/>
                <a:cs typeface="+mj-cs"/>
              </a:defRPr>
            </a:lvl1pPr>
          </a:lstStyle>
          <a:p>
            <a:pPr marL="812800" indent="-812800" algn="l"/>
            <a:r>
              <a:rPr lang="zh-TW" altLang="en-US" sz="3200" b="1" dirty="0" smtClean="0">
                <a:ea typeface="標楷體" pitchFamily="65" charset="-120"/>
              </a:rPr>
              <a:t>二、致力和解並回復        自然資源利用權利</a:t>
            </a:r>
            <a:endParaRPr lang="zh-TW" altLang="en-US" sz="3200" b="1" dirty="0">
              <a:ea typeface="標楷體" pitchFamily="65" charset="-120"/>
            </a:endParaRPr>
          </a:p>
        </p:txBody>
      </p:sp>
    </p:spTree>
    <p:extLst>
      <p:ext uri="{BB962C8B-B14F-4D97-AF65-F5344CB8AC3E}">
        <p14:creationId xmlns:p14="http://schemas.microsoft.com/office/powerpoint/2010/main" val="3664857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BB0087-D46E-469B-A30C-1E67CE13C3A6}" type="slidenum">
              <a:rPr lang="zh-TW" altLang="en-US" smtClean="0"/>
              <a:pPr/>
              <a:t>14</a:t>
            </a:fld>
            <a:endParaRPr lang="zh-TW" altLang="en-US"/>
          </a:p>
        </p:txBody>
      </p:sp>
      <p:pic>
        <p:nvPicPr>
          <p:cNvPr id="5" name="內容版面配置區 6"/>
          <p:cNvPicPr>
            <a:picLocks noChangeAspect="1"/>
          </p:cNvPicPr>
          <p:nvPr/>
        </p:nvPicPr>
        <p:blipFill rotWithShape="1">
          <a:blip r:embed="rId2" cstate="print">
            <a:extLst>
              <a:ext uri="{28A0092B-C50C-407E-A947-70E740481C1C}">
                <a14:useLocalDpi xmlns:a14="http://schemas.microsoft.com/office/drawing/2010/main"/>
              </a:ext>
            </a:extLst>
          </a:blip>
          <a:srcRect l="4936" t="11678"/>
          <a:stretch/>
        </p:blipFill>
        <p:spPr>
          <a:xfrm>
            <a:off x="5880538" y="1702676"/>
            <a:ext cx="3011942" cy="4915699"/>
          </a:xfrm>
          <a:prstGeom prst="rect">
            <a:avLst/>
          </a:prstGeom>
        </p:spPr>
      </p:pic>
      <p:sp>
        <p:nvSpPr>
          <p:cNvPr id="7" name="內容版面配置區 2"/>
          <p:cNvSpPr txBox="1">
            <a:spLocks/>
          </p:cNvSpPr>
          <p:nvPr/>
        </p:nvSpPr>
        <p:spPr>
          <a:xfrm>
            <a:off x="335956" y="986084"/>
            <a:ext cx="8229600" cy="9016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Calibri" pitchFamily="34" charset="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Calibri" pitchFamily="34" charset="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itchFamily="34" charset="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itchFamily="34" charset="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itchFamily="34" charset="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altLang="zh-TW" sz="3600" b="1" dirty="0" smtClean="0">
                <a:ea typeface="標楷體" panose="03000509000000000000" pitchFamily="65" charset="-120"/>
              </a:rPr>
              <a:t>(</a:t>
            </a:r>
            <a:r>
              <a:rPr lang="zh-TW" altLang="en-US" sz="3600" b="1" dirty="0" smtClean="0">
                <a:ea typeface="標楷體" panose="03000509000000000000" pitchFamily="65" charset="-120"/>
              </a:rPr>
              <a:t>二</a:t>
            </a:r>
            <a:r>
              <a:rPr lang="en-US" altLang="zh-TW" sz="3600" b="1" dirty="0" smtClean="0">
                <a:ea typeface="標楷體" panose="03000509000000000000" pitchFamily="65" charset="-120"/>
              </a:rPr>
              <a:t>)</a:t>
            </a:r>
            <a:r>
              <a:rPr lang="zh-TW" altLang="zh-TW" sz="3600" b="1" dirty="0">
                <a:ea typeface="標楷體" panose="03000509000000000000" pitchFamily="65" charset="-120"/>
              </a:rPr>
              <a:t>狩獵自主管理</a:t>
            </a:r>
            <a:endParaRPr lang="en-US" altLang="zh-TW" sz="3600" b="1" dirty="0">
              <a:ea typeface="標楷體" panose="03000509000000000000" pitchFamily="65" charset="-120"/>
            </a:endParaRPr>
          </a:p>
        </p:txBody>
      </p:sp>
      <p:sp>
        <p:nvSpPr>
          <p:cNvPr id="8" name="內容版面配置區 2"/>
          <p:cNvSpPr txBox="1">
            <a:spLocks/>
          </p:cNvSpPr>
          <p:nvPr/>
        </p:nvSpPr>
        <p:spPr>
          <a:xfrm>
            <a:off x="395536" y="1927373"/>
            <a:ext cx="5184576"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Calibri" pitchFamily="34" charset="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Calibri" pitchFamily="34" charset="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itchFamily="34" charset="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itchFamily="34" charset="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itchFamily="34" charset="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l"/>
            </a:pPr>
            <a:r>
              <a:rPr lang="en-US" altLang="zh-TW" sz="2600" dirty="0" smtClean="0">
                <a:ea typeface="標楷體" panose="03000509000000000000" pitchFamily="65" charset="-120"/>
              </a:rPr>
              <a:t>2015</a:t>
            </a:r>
            <a:r>
              <a:rPr lang="zh-TW" altLang="zh-TW" sz="2600" dirty="0" smtClean="0">
                <a:ea typeface="標楷體" panose="03000509000000000000" pitchFamily="65" charset="-120"/>
              </a:rPr>
              <a:t>年起</a:t>
            </a:r>
            <a:r>
              <a:rPr lang="zh-TW" altLang="en-US" sz="2600" dirty="0" smtClean="0">
                <a:ea typeface="標楷體" panose="03000509000000000000" pitchFamily="65" charset="-120"/>
              </a:rPr>
              <a:t>嘉義林區管理處以阿里山鄒族為對象，</a:t>
            </a:r>
            <a:r>
              <a:rPr lang="zh-TW" altLang="zh-TW" sz="2600" dirty="0" smtClean="0">
                <a:ea typeface="標楷體" panose="03000509000000000000" pitchFamily="65" charset="-120"/>
              </a:rPr>
              <a:t>辦理部落</a:t>
            </a:r>
            <a:r>
              <a:rPr lang="zh-TW" altLang="zh-TW" sz="2600" b="1" dirty="0" smtClean="0">
                <a:ea typeface="標楷體" panose="03000509000000000000" pitchFamily="65" charset="-120"/>
              </a:rPr>
              <a:t>狩獵自主管理</a:t>
            </a:r>
            <a:r>
              <a:rPr lang="zh-TW" altLang="en-US" sz="2600" b="1" dirty="0" smtClean="0">
                <a:ea typeface="標楷體" panose="03000509000000000000" pitchFamily="65" charset="-120"/>
              </a:rPr>
              <a:t>先驅</a:t>
            </a:r>
            <a:r>
              <a:rPr lang="zh-TW" altLang="zh-TW" sz="2600" b="1" dirty="0" smtClean="0">
                <a:ea typeface="標楷體" panose="03000509000000000000" pitchFamily="65" charset="-120"/>
              </a:rPr>
              <a:t>計畫，</a:t>
            </a:r>
            <a:r>
              <a:rPr lang="zh-TW" altLang="en-US" sz="2600" b="1" dirty="0">
                <a:ea typeface="標楷體" panose="03000509000000000000" pitchFamily="65" charset="-120"/>
              </a:rPr>
              <a:t>今</a:t>
            </a:r>
            <a:r>
              <a:rPr lang="zh-TW" altLang="zh-TW" sz="2600" b="1" dirty="0" smtClean="0">
                <a:ea typeface="標楷體" panose="03000509000000000000" pitchFamily="65" charset="-120"/>
              </a:rPr>
              <a:t>年度擴</a:t>
            </a:r>
            <a:r>
              <a:rPr lang="zh-TW" altLang="en-US" sz="2600" b="1" dirty="0" smtClean="0">
                <a:ea typeface="標楷體" panose="03000509000000000000" pitchFamily="65" charset="-120"/>
              </a:rPr>
              <a:t>及其他</a:t>
            </a:r>
            <a:r>
              <a:rPr lang="en-US" altLang="zh-TW" sz="2600" b="1" dirty="0" smtClean="0">
                <a:ea typeface="標楷體" panose="03000509000000000000" pitchFamily="65" charset="-120"/>
              </a:rPr>
              <a:t>7</a:t>
            </a:r>
            <a:r>
              <a:rPr lang="zh-TW" altLang="en-US" sz="2600" b="1" dirty="0" smtClean="0">
                <a:ea typeface="標楷體" panose="03000509000000000000" pitchFamily="65" charset="-120"/>
              </a:rPr>
              <a:t>個林管處</a:t>
            </a:r>
            <a:r>
              <a:rPr lang="zh-TW" altLang="en-US" sz="2600" dirty="0" smtClean="0">
                <a:ea typeface="標楷體" panose="03000509000000000000" pitchFamily="65" charset="-120"/>
              </a:rPr>
              <a:t>。</a:t>
            </a:r>
            <a:endParaRPr lang="en-US" altLang="zh-TW" sz="2600" dirty="0" smtClean="0">
              <a:ea typeface="標楷體" panose="03000509000000000000" pitchFamily="65" charset="-120"/>
            </a:endParaRPr>
          </a:p>
          <a:p>
            <a:pPr>
              <a:buFont typeface="Wingdings" panose="05000000000000000000" pitchFamily="2" charset="2"/>
              <a:buChar char="l"/>
            </a:pPr>
            <a:r>
              <a:rPr lang="zh-TW" altLang="en-US" sz="2600" dirty="0" smtClean="0">
                <a:ea typeface="標楷體" panose="03000509000000000000" pitchFamily="65" charset="-120"/>
              </a:rPr>
              <a:t>先驅</a:t>
            </a:r>
            <a:r>
              <a:rPr lang="zh-TW" altLang="en-US" sz="2600" dirty="0">
                <a:ea typeface="標楷體" panose="03000509000000000000" pitchFamily="65" charset="-120"/>
              </a:rPr>
              <a:t>計畫</a:t>
            </a:r>
            <a:r>
              <a:rPr lang="zh-TW" altLang="en-US" sz="2600" dirty="0" smtClean="0">
                <a:ea typeface="標楷體" panose="03000509000000000000" pitchFamily="65" charset="-120"/>
              </a:rPr>
              <a:t>經驗將回饋修訂「原住民族基於傳統文化及祭儀需要獵捕宰殺利用野生動物管理辦法 」。</a:t>
            </a:r>
          </a:p>
          <a:p>
            <a:pPr>
              <a:buFont typeface="Wingdings" panose="05000000000000000000" pitchFamily="2" charset="2"/>
              <a:buChar char="l"/>
            </a:pPr>
            <a:r>
              <a:rPr lang="zh-TW" altLang="en-US" sz="2600" dirty="0" smtClean="0">
                <a:ea typeface="標楷體" panose="03000509000000000000" pitchFamily="65" charset="-120"/>
              </a:rPr>
              <a:t>目標：</a:t>
            </a:r>
            <a:r>
              <a:rPr lang="zh-TW" altLang="en-US" sz="2600" b="1" dirty="0" smtClean="0">
                <a:ea typeface="標楷體" panose="03000509000000000000" pitchFamily="65" charset="-120"/>
              </a:rPr>
              <a:t>組織健全之部落改採</a:t>
            </a:r>
            <a:r>
              <a:rPr lang="zh-TW" altLang="en-US" sz="2600" b="1" dirty="0">
                <a:ea typeface="標楷體" panose="03000509000000000000" pitchFamily="65" charset="-120"/>
              </a:rPr>
              <a:t>事後報備</a:t>
            </a:r>
            <a:r>
              <a:rPr lang="zh-TW" altLang="en-US" sz="2600" b="1" dirty="0" smtClean="0">
                <a:ea typeface="標楷體" panose="03000509000000000000" pitchFamily="65" charset="-120"/>
              </a:rPr>
              <a:t>制，由部落自主管理狩獵，政府協助進行資源動態監測</a:t>
            </a:r>
            <a:r>
              <a:rPr lang="zh-TW" altLang="en-US" sz="2600" dirty="0" smtClean="0">
                <a:ea typeface="標楷體" panose="03000509000000000000" pitchFamily="65" charset="-120"/>
              </a:rPr>
              <a:t>。</a:t>
            </a:r>
            <a:endParaRPr lang="en-US" altLang="zh-TW" sz="2600" dirty="0">
              <a:ea typeface="標楷體" panose="03000509000000000000" pitchFamily="65" charset="-120"/>
            </a:endParaRPr>
          </a:p>
        </p:txBody>
      </p:sp>
    </p:spTree>
    <p:extLst>
      <p:ext uri="{BB962C8B-B14F-4D97-AF65-F5344CB8AC3E}">
        <p14:creationId xmlns:p14="http://schemas.microsoft.com/office/powerpoint/2010/main" val="3771403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002-允如\原住民\原轉會\第2次會議\20170630局長赴原轉會簡報案\局長拜訪宋文生-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4243" y="3660762"/>
            <a:ext cx="3722592" cy="2792574"/>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p:cNvSpPr>
            <a:spLocks noGrp="1"/>
          </p:cNvSpPr>
          <p:nvPr>
            <p:ph idx="1"/>
          </p:nvPr>
        </p:nvSpPr>
        <p:spPr>
          <a:xfrm>
            <a:off x="323528" y="3068960"/>
            <a:ext cx="5328592" cy="3528392"/>
          </a:xfrm>
        </p:spPr>
        <p:txBody>
          <a:bodyPr>
            <a:normAutofit lnSpcReduction="10000"/>
          </a:bodyPr>
          <a:lstStyle/>
          <a:p>
            <a:pPr marL="0" lvl="1" indent="0">
              <a:buNone/>
            </a:pPr>
            <a:r>
              <a:rPr lang="en-US" altLang="zh-TW" sz="3200" b="1" dirty="0" smtClean="0">
                <a:ea typeface="標楷體" panose="03000509000000000000" pitchFamily="65" charset="-120"/>
              </a:rPr>
              <a:t>(</a:t>
            </a:r>
            <a:r>
              <a:rPr lang="zh-TW" altLang="en-US" sz="3200" b="1" dirty="0">
                <a:ea typeface="標楷體" panose="03000509000000000000" pitchFamily="65" charset="-120"/>
              </a:rPr>
              <a:t>四</a:t>
            </a:r>
            <a:r>
              <a:rPr lang="en-US" altLang="zh-TW" sz="3200" b="1" dirty="0">
                <a:ea typeface="標楷體" panose="03000509000000000000" pitchFamily="65" charset="-120"/>
              </a:rPr>
              <a:t>)</a:t>
            </a:r>
            <a:r>
              <a:rPr lang="zh-TW" altLang="zh-TW" sz="3200" b="1" dirty="0">
                <a:ea typeface="標楷體" panose="03000509000000000000" pitchFamily="65" charset="-120"/>
              </a:rPr>
              <a:t>與部落合作復育森林生態</a:t>
            </a:r>
            <a:endParaRPr lang="en-US" altLang="zh-TW" sz="3200" b="1" dirty="0">
              <a:ea typeface="標楷體" panose="03000509000000000000" pitchFamily="65" charset="-120"/>
            </a:endParaRPr>
          </a:p>
          <a:p>
            <a:pPr marL="361950" lvl="2" indent="0">
              <a:buNone/>
            </a:pPr>
            <a:r>
              <a:rPr lang="zh-TW" altLang="en-US" sz="2800" dirty="0" smtClean="0">
                <a:ea typeface="標楷體" panose="03000509000000000000" pitchFamily="65" charset="-120"/>
              </a:rPr>
              <a:t>與部落合作</a:t>
            </a:r>
            <a:r>
              <a:rPr lang="zh-TW" altLang="en-US" sz="2800" dirty="0">
                <a:ea typeface="標楷體" panose="03000509000000000000" pitchFamily="65" charset="-120"/>
              </a:rPr>
              <a:t>，共同</a:t>
            </a:r>
            <a:r>
              <a:rPr lang="zh-TW" altLang="zh-TW" sz="2800" dirty="0">
                <a:ea typeface="標楷體" panose="03000509000000000000" pitchFamily="65" charset="-120"/>
              </a:rPr>
              <a:t>將</a:t>
            </a:r>
            <a:r>
              <a:rPr lang="zh-TW" altLang="en-US" sz="2800" dirty="0">
                <a:ea typeface="標楷體" panose="03000509000000000000" pitchFamily="65" charset="-120"/>
              </a:rPr>
              <a:t>部落周邊或原住民保留地的</a:t>
            </a:r>
            <a:r>
              <a:rPr lang="zh-TW" altLang="zh-TW" sz="2800" b="1" dirty="0">
                <a:ea typeface="標楷體" panose="03000509000000000000" pitchFamily="65" charset="-120"/>
              </a:rPr>
              <a:t>人工林</a:t>
            </a:r>
            <a:r>
              <a:rPr lang="zh-TW" altLang="en-US" sz="2800" b="1" dirty="0">
                <a:ea typeface="標楷體" panose="03000509000000000000" pitchFamily="65" charset="-120"/>
              </a:rPr>
              <a:t>回</a:t>
            </a:r>
            <a:r>
              <a:rPr lang="zh-TW" altLang="zh-TW" sz="2800" b="1" dirty="0">
                <a:ea typeface="標楷體" panose="03000509000000000000" pitchFamily="65" charset="-120"/>
              </a:rPr>
              <a:t>復為</a:t>
            </a:r>
            <a:r>
              <a:rPr lang="zh-TW" altLang="en-US" sz="2800" b="1" dirty="0">
                <a:ea typeface="標楷體" panose="03000509000000000000" pitchFamily="65" charset="-120"/>
              </a:rPr>
              <a:t>物種多樣化的森林</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361950" lvl="2" indent="0">
              <a:buNone/>
            </a:pPr>
            <a:r>
              <a:rPr lang="zh-TW" altLang="en-US" sz="2800" dirty="0" smtClean="0">
                <a:ea typeface="標楷體" panose="03000509000000000000" pitchFamily="65" charset="-120"/>
              </a:rPr>
              <a:t>例如：</a:t>
            </a:r>
            <a:r>
              <a:rPr lang="en-US" altLang="zh-TW" sz="2800" dirty="0" smtClean="0">
                <a:ea typeface="標楷體" panose="03000509000000000000" pitchFamily="65" charset="-120"/>
              </a:rPr>
              <a:t>2017</a:t>
            </a:r>
            <a:r>
              <a:rPr lang="zh-TW" altLang="en-US" sz="2800" dirty="0" smtClean="0">
                <a:ea typeface="標楷體" panose="03000509000000000000" pitchFamily="65" charset="-120"/>
              </a:rPr>
              <a:t>年</a:t>
            </a:r>
            <a:r>
              <a:rPr lang="en-US" altLang="zh-TW" sz="2800" dirty="0" smtClean="0">
                <a:ea typeface="標楷體" panose="03000509000000000000" pitchFamily="65" charset="-120"/>
              </a:rPr>
              <a:t>4</a:t>
            </a:r>
            <a:r>
              <a:rPr lang="zh-TW" altLang="en-US" sz="2800" dirty="0" smtClean="0">
                <a:ea typeface="標楷體" panose="03000509000000000000" pitchFamily="65" charset="-120"/>
              </a:rPr>
              <a:t>月</a:t>
            </a:r>
            <a:r>
              <a:rPr lang="en-US" altLang="zh-TW" sz="2800" dirty="0" smtClean="0">
                <a:ea typeface="標楷體" panose="03000509000000000000" pitchFamily="65" charset="-120"/>
              </a:rPr>
              <a:t>27</a:t>
            </a:r>
            <a:r>
              <a:rPr lang="zh-TW" altLang="en-US" sz="2800" dirty="0" smtClean="0">
                <a:ea typeface="標楷體" panose="03000509000000000000" pitchFamily="65" charset="-120"/>
              </a:rPr>
              <a:t>日拜訪</a:t>
            </a:r>
            <a:r>
              <a:rPr lang="zh-TW" altLang="zh-TW" sz="2800" dirty="0" smtClean="0">
                <a:ea typeface="標楷體" panose="03000509000000000000" pitchFamily="65" charset="-120"/>
              </a:rPr>
              <a:t>屏東縣</a:t>
            </a:r>
            <a:r>
              <a:rPr lang="zh-TW" altLang="zh-TW" sz="2800" dirty="0">
                <a:ea typeface="標楷體" panose="03000509000000000000" pitchFamily="65" charset="-120"/>
              </a:rPr>
              <a:t>霧台鄉愛鄉發展</a:t>
            </a:r>
            <a:r>
              <a:rPr lang="zh-TW" altLang="zh-TW" sz="2800" dirty="0" smtClean="0">
                <a:ea typeface="標楷體" panose="03000509000000000000" pitchFamily="65" charset="-120"/>
              </a:rPr>
              <a:t>協會</a:t>
            </a:r>
            <a:r>
              <a:rPr lang="zh-TW" altLang="en-US" sz="2800" dirty="0" smtClean="0">
                <a:ea typeface="標楷體" panose="03000509000000000000" pitchFamily="65" charset="-120"/>
              </a:rPr>
              <a:t>宋文生先生，將由屏東林區管理處協助森林復育。</a:t>
            </a:r>
            <a:endParaRPr lang="zh-TW" altLang="zh-TW" sz="28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15</a:t>
            </a:fld>
            <a:endParaRPr lang="zh-TW" altLang="en-US"/>
          </a:p>
        </p:txBody>
      </p:sp>
      <p:sp>
        <p:nvSpPr>
          <p:cNvPr id="7" name="內容版面配置區 2"/>
          <p:cNvSpPr txBox="1">
            <a:spLocks/>
          </p:cNvSpPr>
          <p:nvPr/>
        </p:nvSpPr>
        <p:spPr>
          <a:xfrm>
            <a:off x="323528" y="908719"/>
            <a:ext cx="8280920" cy="24482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Calibri" pitchFamily="34" charset="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Calibri" pitchFamily="34" charset="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itchFamily="34" charset="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itchFamily="34" charset="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itchFamily="34" charset="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altLang="zh-TW" sz="3200" b="1" dirty="0" smtClean="0">
                <a:ea typeface="標楷體" panose="03000509000000000000" pitchFamily="65" charset="-120"/>
              </a:rPr>
              <a:t>(</a:t>
            </a:r>
            <a:r>
              <a:rPr lang="zh-TW" altLang="en-US" sz="3200" b="1" dirty="0" smtClean="0">
                <a:ea typeface="標楷體" panose="03000509000000000000" pitchFamily="65" charset="-120"/>
              </a:rPr>
              <a:t>三</a:t>
            </a:r>
            <a:r>
              <a:rPr lang="en-US" altLang="zh-TW" sz="3200" b="1" dirty="0" smtClean="0">
                <a:ea typeface="標楷體" panose="03000509000000000000" pitchFamily="65" charset="-120"/>
              </a:rPr>
              <a:t>)</a:t>
            </a:r>
            <a:r>
              <a:rPr lang="zh-TW" altLang="zh-TW" sz="3200" b="1" dirty="0">
                <a:ea typeface="標楷體" panose="03000509000000000000" pitchFamily="65" charset="-120"/>
              </a:rPr>
              <a:t>賦予共管平台資源管理決策</a:t>
            </a:r>
            <a:r>
              <a:rPr lang="zh-TW" altLang="zh-TW" sz="3200" b="1" dirty="0" smtClean="0">
                <a:ea typeface="標楷體" panose="03000509000000000000" pitchFamily="65" charset="-120"/>
              </a:rPr>
              <a:t>權力</a:t>
            </a:r>
            <a:endParaRPr lang="en-US" altLang="zh-TW" sz="3200" b="1" dirty="0" smtClean="0">
              <a:ea typeface="標楷體" panose="03000509000000000000" pitchFamily="65" charset="-120"/>
            </a:endParaRPr>
          </a:p>
          <a:p>
            <a:pPr marL="361950" lvl="1" indent="0">
              <a:buNone/>
            </a:pPr>
            <a:r>
              <a:rPr lang="zh-TW" altLang="en-US" sz="2800" dirty="0">
                <a:ea typeface="標楷體" panose="03000509000000000000" pitchFamily="65" charset="-120"/>
              </a:rPr>
              <a:t>檢討修正「行政院農業委員會林務局經管國有林地內原住民族地區資源共同管理會設置要點</a:t>
            </a:r>
            <a:r>
              <a:rPr lang="zh-TW" altLang="en-US" sz="2800" dirty="0" smtClean="0">
                <a:ea typeface="標楷體" panose="03000509000000000000" pitchFamily="65" charset="-120"/>
              </a:rPr>
              <a:t>」，納入林產物</a:t>
            </a:r>
            <a:r>
              <a:rPr lang="zh-TW" altLang="en-US" sz="2800" dirty="0">
                <a:ea typeface="標楷體" panose="03000509000000000000" pitchFamily="65" charset="-120"/>
              </a:rPr>
              <a:t>採取及狩獵</a:t>
            </a:r>
            <a:r>
              <a:rPr lang="zh-TW" altLang="en-US" sz="2800" dirty="0" smtClean="0">
                <a:ea typeface="標楷體" panose="03000509000000000000" pitchFamily="65" charset="-120"/>
              </a:rPr>
              <a:t>等</a:t>
            </a:r>
            <a:r>
              <a:rPr lang="zh-TW" altLang="en-US" sz="2800" b="1" dirty="0" smtClean="0">
                <a:ea typeface="標楷體" panose="03000509000000000000" pitchFamily="65" charset="-120"/>
              </a:rPr>
              <a:t>資源利用管理決策權力</a:t>
            </a:r>
            <a:r>
              <a:rPr lang="zh-TW" altLang="en-US" sz="2800" dirty="0" smtClean="0">
                <a:ea typeface="標楷體" panose="03000509000000000000" pitchFamily="65" charset="-120"/>
              </a:rPr>
              <a:t>。</a:t>
            </a:r>
            <a:endParaRPr lang="en-US" altLang="zh-TW" sz="2800" dirty="0">
              <a:ea typeface="標楷體" panose="03000509000000000000" pitchFamily="65" charset="-120"/>
            </a:endParaRPr>
          </a:p>
        </p:txBody>
      </p:sp>
    </p:spTree>
    <p:extLst>
      <p:ext uri="{BB962C8B-B14F-4D97-AF65-F5344CB8AC3E}">
        <p14:creationId xmlns:p14="http://schemas.microsoft.com/office/powerpoint/2010/main" val="1418131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46856" y="1196752"/>
            <a:ext cx="8229600" cy="4929411"/>
          </a:xfrm>
        </p:spPr>
        <p:txBody>
          <a:bodyPr>
            <a:noAutofit/>
          </a:bodyPr>
          <a:lstStyle/>
          <a:p>
            <a:pPr marL="714375" lvl="1" indent="-631825">
              <a:buNone/>
            </a:pPr>
            <a:r>
              <a:rPr lang="en-US" altLang="zh-TW" sz="3200" b="1" dirty="0" smtClean="0">
                <a:ea typeface="標楷體" panose="03000509000000000000" pitchFamily="65" charset="-120"/>
              </a:rPr>
              <a:t>(</a:t>
            </a:r>
            <a:r>
              <a:rPr lang="zh-TW" altLang="en-US" sz="3200" b="1" dirty="0" smtClean="0">
                <a:ea typeface="標楷體" panose="03000509000000000000" pitchFamily="65" charset="-120"/>
              </a:rPr>
              <a:t>五</a:t>
            </a:r>
            <a:r>
              <a:rPr lang="en-US" altLang="zh-TW" sz="3200" b="1" dirty="0" smtClean="0">
                <a:ea typeface="標楷體" panose="03000509000000000000" pitchFamily="65" charset="-120"/>
              </a:rPr>
              <a:t>)</a:t>
            </a:r>
            <a:r>
              <a:rPr lang="zh-TW" altLang="zh-TW" sz="3200" b="1" dirty="0" smtClean="0">
                <a:ea typeface="標楷體" panose="03000509000000000000" pitchFamily="65" charset="-120"/>
              </a:rPr>
              <a:t>深化</a:t>
            </a:r>
            <a:r>
              <a:rPr lang="zh-TW" altLang="zh-TW" sz="3200" b="1" dirty="0">
                <a:ea typeface="標楷體" panose="03000509000000000000" pitchFamily="65" charset="-120"/>
              </a:rPr>
              <a:t>部落森林生態旅遊</a:t>
            </a:r>
            <a:r>
              <a:rPr lang="zh-TW" altLang="zh-TW" sz="3200" b="1" dirty="0" smtClean="0">
                <a:ea typeface="標楷體" panose="03000509000000000000" pitchFamily="65" charset="-120"/>
              </a:rPr>
              <a:t>合作</a:t>
            </a:r>
            <a:endParaRPr lang="en-US" altLang="zh-TW" sz="3200" dirty="0" smtClean="0">
              <a:ea typeface="標楷體" panose="03000509000000000000" pitchFamily="65" charset="-120"/>
            </a:endParaRPr>
          </a:p>
          <a:p>
            <a:pPr marL="447675" lvl="1" indent="0">
              <a:buNone/>
            </a:pPr>
            <a:r>
              <a:rPr lang="zh-TW" altLang="en-US" sz="2800" dirty="0" smtClean="0">
                <a:ea typeface="標楷體" panose="03000509000000000000" pitchFamily="65" charset="-120"/>
              </a:rPr>
              <a:t>陪伴部落規劃、串聯及行銷周邊</a:t>
            </a:r>
            <a:r>
              <a:rPr lang="zh-TW" altLang="en-US" sz="2800" dirty="0">
                <a:ea typeface="標楷體" panose="03000509000000000000" pitchFamily="65" charset="-120"/>
              </a:rPr>
              <a:t>國有森林及國家步</a:t>
            </a:r>
            <a:r>
              <a:rPr lang="zh-TW" altLang="en-US" sz="2800" dirty="0" smtClean="0">
                <a:ea typeface="標楷體" panose="03000509000000000000" pitchFamily="65" charset="-120"/>
              </a:rPr>
              <a:t>道之生態</a:t>
            </a:r>
            <a:r>
              <a:rPr lang="zh-TW" altLang="en-US" sz="2800" dirty="0">
                <a:ea typeface="標楷體" panose="03000509000000000000" pitchFamily="65" charset="-120"/>
              </a:rPr>
              <a:t>旅遊遊程</a:t>
            </a:r>
            <a:r>
              <a:rPr lang="zh-TW" altLang="en-US" sz="2800" dirty="0" smtClean="0">
                <a:ea typeface="標楷體" panose="03000509000000000000" pitchFamily="65" charset="-120"/>
              </a:rPr>
              <a:t>，並</a:t>
            </a:r>
            <a:r>
              <a:rPr lang="zh-TW" altLang="en-US" sz="2800" b="1" dirty="0" smtClean="0">
                <a:ea typeface="標楷體" panose="03000509000000000000" pitchFamily="65" charset="-120"/>
              </a:rPr>
              <a:t>研議專屬導覽權</a:t>
            </a:r>
            <a:r>
              <a:rPr lang="zh-TW" altLang="en-US" sz="2800" dirty="0" smtClean="0">
                <a:ea typeface="標楷體" panose="03000509000000000000" pitchFamily="65" charset="-120"/>
              </a:rPr>
              <a:t>。如臺</a:t>
            </a:r>
            <a:r>
              <a:rPr lang="en-US" altLang="zh-TW" sz="2800" dirty="0" smtClean="0">
                <a:ea typeface="標楷體" panose="03000509000000000000" pitchFamily="65" charset="-120"/>
              </a:rPr>
              <a:t>24</a:t>
            </a:r>
            <a:r>
              <a:rPr lang="zh-TW" altLang="en-US" sz="2800" dirty="0" smtClean="0">
                <a:ea typeface="標楷體" panose="03000509000000000000" pitchFamily="65" charset="-120"/>
              </a:rPr>
              <a:t>線部落、南投丹大野生動物重要棲息環境、宜蘭南澳神祕湖。</a:t>
            </a:r>
            <a:endParaRPr lang="en-US" altLang="zh-TW" sz="2800" dirty="0" smtClean="0">
              <a:ea typeface="標楷體" panose="03000509000000000000" pitchFamily="65" charset="-120"/>
            </a:endParaRPr>
          </a:p>
          <a:p>
            <a:pPr marL="82550" lvl="1" indent="0">
              <a:buNone/>
            </a:pPr>
            <a:r>
              <a:rPr lang="en-US" altLang="zh-TW" sz="3200" b="1" dirty="0" smtClean="0">
                <a:ea typeface="標楷體" panose="03000509000000000000" pitchFamily="65" charset="-120"/>
              </a:rPr>
              <a:t>(</a:t>
            </a:r>
            <a:r>
              <a:rPr lang="zh-TW" altLang="en-US" sz="3200" b="1" dirty="0" smtClean="0">
                <a:ea typeface="標楷體" panose="03000509000000000000" pitchFamily="65" charset="-120"/>
              </a:rPr>
              <a:t>六</a:t>
            </a:r>
            <a:r>
              <a:rPr lang="en-US" altLang="zh-TW" sz="3200" b="1" dirty="0" smtClean="0">
                <a:ea typeface="標楷體" panose="03000509000000000000" pitchFamily="65" charset="-120"/>
              </a:rPr>
              <a:t>)</a:t>
            </a:r>
            <a:r>
              <a:rPr lang="zh-TW" altLang="zh-TW" sz="3200" b="1" dirty="0" smtClean="0">
                <a:ea typeface="標楷體" panose="03000509000000000000" pitchFamily="65" charset="-120"/>
              </a:rPr>
              <a:t>森林遊樂區緊密結合周邊部落</a:t>
            </a:r>
            <a:endParaRPr lang="en-US" altLang="zh-TW" sz="3200" b="1" dirty="0" smtClean="0">
              <a:ea typeface="標楷體" panose="03000509000000000000" pitchFamily="65" charset="-120"/>
            </a:endParaRPr>
          </a:p>
          <a:p>
            <a:pPr marL="449262" lvl="2" indent="0">
              <a:buNone/>
            </a:pPr>
            <a:r>
              <a:rPr lang="zh-TW" altLang="en-US" sz="2800" dirty="0" smtClean="0">
                <a:ea typeface="標楷體" panose="03000509000000000000" pitchFamily="65" charset="-120"/>
              </a:rPr>
              <a:t>各</a:t>
            </a:r>
            <a:r>
              <a:rPr lang="zh-TW" altLang="en-US" sz="2800" b="1" dirty="0" smtClean="0">
                <a:ea typeface="標楷體" panose="03000509000000000000" pitchFamily="65" charset="-120"/>
              </a:rPr>
              <a:t>森林遊憩場域將積極結合周邊</a:t>
            </a:r>
            <a:r>
              <a:rPr lang="zh-TW" altLang="en-US" sz="2800" b="1" dirty="0" smtClean="0">
                <a:ea typeface="標楷體" panose="03000509000000000000" pitchFamily="65" charset="-120"/>
                <a:cs typeface="Times New Roman" panose="02020603050405020304" pitchFamily="18" charset="0"/>
              </a:rPr>
              <a:t>部落</a:t>
            </a:r>
            <a:r>
              <a:rPr lang="zh-TW" altLang="en-US" sz="2800" dirty="0" smtClean="0">
                <a:ea typeface="標楷體" panose="03000509000000000000" pitchFamily="65" charset="-120"/>
                <a:cs typeface="Times New Roman" panose="02020603050405020304" pitchFamily="18" charset="0"/>
              </a:rPr>
              <a:t>，提振部落經濟。</a:t>
            </a:r>
            <a:endParaRPr lang="en-US" altLang="zh-TW" sz="2800" dirty="0" smtClean="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16</a:t>
            </a:fld>
            <a:endParaRPr lang="zh-TW" altLang="en-US"/>
          </a:p>
        </p:txBody>
      </p:sp>
    </p:spTree>
    <p:extLst>
      <p:ext uri="{BB962C8B-B14F-4D97-AF65-F5344CB8AC3E}">
        <p14:creationId xmlns:p14="http://schemas.microsoft.com/office/powerpoint/2010/main" val="281037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cstate="print">
            <a:extLst>
              <a:ext uri="{28A0092B-C50C-407E-A947-70E740481C1C}">
                <a14:useLocalDpi xmlns:a14="http://schemas.microsoft.com/office/drawing/2010/main" val="0"/>
              </a:ext>
            </a:extLst>
          </a:blip>
          <a:srcRect t="20597"/>
          <a:stretch/>
        </p:blipFill>
        <p:spPr>
          <a:xfrm>
            <a:off x="154032" y="3356993"/>
            <a:ext cx="8738448" cy="4176463"/>
          </a:xfrm>
          <a:prstGeom prst="rect">
            <a:avLst/>
          </a:prstGeom>
          <a:ln>
            <a:noFill/>
          </a:ln>
          <a:effectLst>
            <a:softEdge rad="635000"/>
          </a:effectLst>
        </p:spPr>
      </p:pic>
      <p:sp>
        <p:nvSpPr>
          <p:cNvPr id="3" name="內容版面配置區 2"/>
          <p:cNvSpPr>
            <a:spLocks noGrp="1"/>
          </p:cNvSpPr>
          <p:nvPr>
            <p:ph idx="1"/>
          </p:nvPr>
        </p:nvSpPr>
        <p:spPr>
          <a:xfrm>
            <a:off x="457200" y="908720"/>
            <a:ext cx="8229600" cy="4929411"/>
          </a:xfrm>
        </p:spPr>
        <p:txBody>
          <a:bodyPr>
            <a:normAutofit/>
          </a:bodyPr>
          <a:lstStyle/>
          <a:p>
            <a:pPr marL="171450" lvl="1" indent="0">
              <a:buNone/>
            </a:pPr>
            <a:r>
              <a:rPr lang="en-US" altLang="zh-TW" sz="3000" b="1" dirty="0" smtClean="0">
                <a:ea typeface="標楷體" panose="03000509000000000000" pitchFamily="65" charset="-120"/>
              </a:rPr>
              <a:t>(</a:t>
            </a:r>
            <a:r>
              <a:rPr lang="zh-TW" altLang="en-US" sz="3000" b="1" dirty="0" smtClean="0">
                <a:ea typeface="標楷體" panose="03000509000000000000" pitchFamily="65" charset="-120"/>
              </a:rPr>
              <a:t>七</a:t>
            </a:r>
            <a:r>
              <a:rPr lang="en-US" altLang="zh-TW" sz="3000" b="1" dirty="0" smtClean="0">
                <a:ea typeface="標楷體" panose="03000509000000000000" pitchFamily="65" charset="-120"/>
              </a:rPr>
              <a:t>)</a:t>
            </a:r>
            <a:r>
              <a:rPr lang="zh-TW" altLang="zh-TW" sz="3000" b="1" dirty="0" smtClean="0">
                <a:ea typeface="標楷體" panose="03000509000000000000" pitchFamily="65" charset="-120"/>
              </a:rPr>
              <a:t> 與</a:t>
            </a:r>
            <a:r>
              <a:rPr lang="zh-TW" altLang="zh-TW" sz="3000" b="1" dirty="0">
                <a:ea typeface="標楷體" panose="03000509000000000000" pitchFamily="65" charset="-120"/>
              </a:rPr>
              <a:t>原住民</a:t>
            </a:r>
            <a:r>
              <a:rPr lang="zh-TW" altLang="zh-TW" sz="3000" b="1" dirty="0" smtClean="0">
                <a:ea typeface="標楷體" panose="03000509000000000000" pitchFamily="65" charset="-120"/>
              </a:rPr>
              <a:t>族互相</a:t>
            </a:r>
            <a:r>
              <a:rPr lang="zh-TW" altLang="zh-TW" sz="3000" b="1" dirty="0">
                <a:ea typeface="標楷體" panose="03000509000000000000" pitchFamily="65" charset="-120"/>
              </a:rPr>
              <a:t>傾聽與</a:t>
            </a:r>
            <a:r>
              <a:rPr lang="zh-TW" altLang="zh-TW" sz="3000" b="1" dirty="0" smtClean="0">
                <a:ea typeface="標楷體" panose="03000509000000000000" pitchFamily="65" charset="-120"/>
              </a:rPr>
              <a:t>學習</a:t>
            </a:r>
            <a:endParaRPr lang="en-US" altLang="zh-TW" sz="3000" b="1" dirty="0" smtClean="0">
              <a:ea typeface="標楷體" panose="03000509000000000000" pitchFamily="65" charset="-120"/>
            </a:endParaRPr>
          </a:p>
          <a:p>
            <a:pPr marL="1085850" lvl="2" indent="-457200"/>
            <a:r>
              <a:rPr lang="en-US" altLang="zh-TW" sz="2800" dirty="0" smtClean="0">
                <a:ea typeface="標楷體" panose="03000509000000000000" pitchFamily="65" charset="-120"/>
              </a:rPr>
              <a:t>2017</a:t>
            </a:r>
            <a:r>
              <a:rPr lang="zh-TW" altLang="en-US" sz="2800" dirty="0" smtClean="0">
                <a:ea typeface="標楷體" panose="03000509000000000000" pitchFamily="65" charset="-120"/>
              </a:rPr>
              <a:t>年</a:t>
            </a:r>
            <a:r>
              <a:rPr lang="en-US" altLang="zh-TW" sz="2800" dirty="0" smtClean="0">
                <a:ea typeface="標楷體" panose="03000509000000000000" pitchFamily="65" charset="-120"/>
              </a:rPr>
              <a:t>4~5</a:t>
            </a:r>
            <a:r>
              <a:rPr lang="zh-TW" altLang="en-US" sz="2800" dirty="0" smtClean="0">
                <a:ea typeface="標楷體" panose="03000509000000000000" pitchFamily="65" charset="-120"/>
              </a:rPr>
              <a:t>月舉辦「</a:t>
            </a:r>
            <a:r>
              <a:rPr lang="zh-TW" altLang="en-US" sz="2800" dirty="0">
                <a:ea typeface="標楷體" panose="03000509000000000000" pitchFamily="65" charset="-120"/>
              </a:rPr>
              <a:t>當我們同在一起</a:t>
            </a:r>
            <a:r>
              <a:rPr lang="zh-TW" altLang="en-US" sz="2800" dirty="0" smtClean="0">
                <a:ea typeface="標楷體" panose="03000509000000000000" pitchFamily="65" charset="-120"/>
              </a:rPr>
              <a:t>」走動式工作坊與研討會，</a:t>
            </a:r>
            <a:r>
              <a:rPr lang="en-US" altLang="zh-TW" sz="2800" dirty="0" smtClean="0">
                <a:ea typeface="標楷體" panose="03000509000000000000" pitchFamily="65" charset="-120"/>
              </a:rPr>
              <a:t>16</a:t>
            </a:r>
            <a:r>
              <a:rPr lang="zh-TW" altLang="en-US" sz="2800" dirty="0" smtClean="0">
                <a:ea typeface="標楷體" panose="03000509000000000000" pitchFamily="65" charset="-120"/>
              </a:rPr>
              <a:t>位同仁與主管深入了解魯凱族傳統生活及文化。</a:t>
            </a:r>
            <a:endParaRPr lang="en-US" altLang="zh-TW" sz="2800" dirty="0" smtClean="0">
              <a:ea typeface="標楷體" panose="03000509000000000000" pitchFamily="65" charset="-120"/>
            </a:endParaRPr>
          </a:p>
          <a:p>
            <a:pPr marL="1085850" lvl="2" indent="-457200"/>
            <a:r>
              <a:rPr lang="zh-TW" altLang="en-US" sz="2800" dirty="0" smtClean="0">
                <a:ea typeface="標楷體" panose="03000509000000000000" pitchFamily="65" charset="-120"/>
              </a:rPr>
              <a:t>持續推動林管處現場同仁與在地原住民族對話溝通，建立信任伙伴關係。</a:t>
            </a:r>
            <a:endParaRPr lang="zh-TW" altLang="zh-TW" sz="2800" dirty="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17</a:t>
            </a:fld>
            <a:endParaRPr lang="zh-TW" altLang="en-US"/>
          </a:p>
        </p:txBody>
      </p:sp>
    </p:spTree>
    <p:extLst>
      <p:ext uri="{BB962C8B-B14F-4D97-AF65-F5344CB8AC3E}">
        <p14:creationId xmlns:p14="http://schemas.microsoft.com/office/powerpoint/2010/main" val="158139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dirty="0" smtClean="0">
                <a:latin typeface="標楷體" panose="03000509000000000000" pitchFamily="65" charset="-120"/>
                <a:ea typeface="標楷體" panose="03000509000000000000" pitchFamily="65" charset="-120"/>
              </a:rPr>
              <a:t>三、邁向共管</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51520" y="1268760"/>
            <a:ext cx="8568952" cy="4525963"/>
          </a:xfrm>
        </p:spPr>
        <p:txBody>
          <a:bodyPr>
            <a:normAutofit/>
          </a:bodyPr>
          <a:lstStyle/>
          <a:p>
            <a:pPr lvl="1">
              <a:buSzPct val="70000"/>
              <a:buFont typeface="Wingdings" panose="05000000000000000000" pitchFamily="2" charset="2"/>
              <a:buChar char="l"/>
            </a:pPr>
            <a:r>
              <a:rPr lang="zh-TW" altLang="zh-TW" sz="2800" dirty="0" smtClean="0">
                <a:ea typeface="標楷體" panose="03000509000000000000" pitchFamily="65" charset="-120"/>
              </a:rPr>
              <a:t>加拿大</a:t>
            </a:r>
            <a:r>
              <a:rPr lang="zh-TW" altLang="zh-TW" sz="2800" dirty="0">
                <a:ea typeface="標楷體" panose="03000509000000000000" pitchFamily="65" charset="-120"/>
              </a:rPr>
              <a:t>學者</a:t>
            </a:r>
            <a:r>
              <a:rPr lang="en-US" altLang="zh-TW" sz="2800" dirty="0" err="1">
                <a:ea typeface="標楷體" panose="03000509000000000000" pitchFamily="65" charset="-120"/>
              </a:rPr>
              <a:t>Fikret</a:t>
            </a:r>
            <a:r>
              <a:rPr lang="en-US" altLang="zh-TW" sz="2800" dirty="0">
                <a:ea typeface="標楷體" panose="03000509000000000000" pitchFamily="65" charset="-120"/>
              </a:rPr>
              <a:t> </a:t>
            </a:r>
            <a:r>
              <a:rPr lang="en-US" altLang="zh-TW" sz="2800" dirty="0" err="1">
                <a:ea typeface="標楷體" panose="03000509000000000000" pitchFamily="65" charset="-120"/>
              </a:rPr>
              <a:t>Berkes</a:t>
            </a:r>
            <a:r>
              <a:rPr lang="zh-TW" altLang="zh-TW" sz="2800" dirty="0" smtClean="0">
                <a:ea typeface="標楷體" panose="03000509000000000000" pitchFamily="65" charset="-120"/>
              </a:rPr>
              <a:t>：共管</a:t>
            </a:r>
            <a:r>
              <a:rPr lang="zh-TW" altLang="zh-TW" sz="2800" dirty="0">
                <a:ea typeface="標楷體" panose="03000509000000000000" pitchFamily="65" charset="-120"/>
              </a:rPr>
              <a:t>是權力分享與責任</a:t>
            </a:r>
            <a:r>
              <a:rPr lang="zh-TW" altLang="zh-TW" sz="2800" dirty="0" smtClean="0">
                <a:ea typeface="標楷體" panose="03000509000000000000" pitchFamily="65" charset="-120"/>
              </a:rPr>
              <a:t>分擔</a:t>
            </a:r>
            <a:r>
              <a:rPr lang="zh-TW" altLang="en-US" sz="2800" dirty="0" smtClean="0">
                <a:ea typeface="標楷體" panose="03000509000000000000" pitchFamily="65" charset="-120"/>
              </a:rPr>
              <a:t>。</a:t>
            </a:r>
            <a:endParaRPr lang="en-US" altLang="zh-TW" sz="2800" dirty="0" smtClean="0">
              <a:ea typeface="標楷體" panose="03000509000000000000" pitchFamily="65" charset="-120"/>
            </a:endParaRPr>
          </a:p>
          <a:p>
            <a:pPr lvl="1">
              <a:buSzPct val="70000"/>
              <a:buFont typeface="Wingdings" panose="05000000000000000000" pitchFamily="2" charset="2"/>
              <a:buChar char="l"/>
            </a:pPr>
            <a:r>
              <a:rPr lang="zh-TW" altLang="en-US" sz="2800" dirty="0" smtClean="0">
                <a:ea typeface="標楷體" panose="03000509000000000000" pitchFamily="65" charset="-120"/>
              </a:rPr>
              <a:t>國有森林應</a:t>
            </a:r>
            <a:r>
              <a:rPr lang="zh-TW" altLang="zh-TW" sz="2800" dirty="0" smtClean="0">
                <a:ea typeface="標楷體" panose="03000509000000000000" pitchFamily="65" charset="-120"/>
              </a:rPr>
              <a:t>結合</a:t>
            </a:r>
            <a:r>
              <a:rPr lang="zh-TW" altLang="zh-TW" sz="2800" dirty="0">
                <a:ea typeface="標楷體" panose="03000509000000000000" pitchFamily="65" charset="-120"/>
              </a:rPr>
              <a:t>原住民族</a:t>
            </a:r>
            <a:r>
              <a:rPr lang="zh-TW" altLang="zh-TW" sz="2800" dirty="0" smtClean="0">
                <a:ea typeface="標楷體" panose="03000509000000000000" pitchFamily="65" charset="-120"/>
              </a:rPr>
              <a:t>傳統</a:t>
            </a:r>
            <a:r>
              <a:rPr lang="zh-TW" altLang="en-US" sz="2800" dirty="0" smtClean="0">
                <a:ea typeface="標楷體" panose="03000509000000000000" pitchFamily="65" charset="-120"/>
              </a:rPr>
              <a:t>山林</a:t>
            </a:r>
            <a:r>
              <a:rPr lang="zh-TW" altLang="zh-TW" sz="2800" dirty="0" smtClean="0">
                <a:ea typeface="標楷體" panose="03000509000000000000" pitchFamily="65" charset="-120"/>
              </a:rPr>
              <a:t>智識</a:t>
            </a:r>
            <a:r>
              <a:rPr lang="zh-TW" altLang="zh-TW" sz="2800" dirty="0">
                <a:ea typeface="標楷體" panose="03000509000000000000" pitchFamily="65" charset="-120"/>
              </a:rPr>
              <a:t>與現代</a:t>
            </a:r>
            <a:r>
              <a:rPr lang="zh-TW" altLang="zh-TW" sz="2800" dirty="0" smtClean="0">
                <a:ea typeface="標楷體" panose="03000509000000000000" pitchFamily="65" charset="-120"/>
              </a:rPr>
              <a:t>科技</a:t>
            </a:r>
            <a:r>
              <a:rPr lang="zh-TW" altLang="en-US" sz="2800" dirty="0" smtClean="0">
                <a:ea typeface="標楷體" panose="03000509000000000000" pitchFamily="65" charset="-120"/>
              </a:rPr>
              <a:t>，使</a:t>
            </a:r>
            <a:r>
              <a:rPr lang="zh-TW" altLang="zh-TW" sz="2800" dirty="0" smtClean="0">
                <a:ea typeface="標楷體" panose="03000509000000000000" pitchFamily="65" charset="-120"/>
              </a:rPr>
              <a:t>自然資源</a:t>
            </a:r>
            <a:r>
              <a:rPr lang="zh-TW" altLang="en-US" sz="2800" dirty="0" smtClean="0">
                <a:ea typeface="標楷體" panose="03000509000000000000" pitchFamily="65" charset="-120"/>
              </a:rPr>
              <a:t>得到最好的</a:t>
            </a:r>
            <a:r>
              <a:rPr lang="zh-TW" altLang="zh-TW" sz="2800" dirty="0" smtClean="0">
                <a:ea typeface="標楷體" panose="03000509000000000000" pitchFamily="65" charset="-120"/>
              </a:rPr>
              <a:t>治理</a:t>
            </a:r>
            <a:r>
              <a:rPr lang="zh-TW" altLang="en-US" sz="2800" dirty="0" smtClean="0">
                <a:ea typeface="標楷體" panose="03000509000000000000" pitchFamily="65" charset="-120"/>
              </a:rPr>
              <a:t>。</a:t>
            </a:r>
            <a:endParaRPr lang="zh-TW" altLang="zh-TW" sz="2800" dirty="0">
              <a:ea typeface="標楷體" panose="03000509000000000000" pitchFamily="65" charset="-120"/>
            </a:endParaRPr>
          </a:p>
          <a:p>
            <a:pPr marL="514350" indent="-514350">
              <a:buFont typeface="+mj-ea"/>
              <a:buAutoNum type="ea1ChtPeriod" startAt="3"/>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18</a:t>
            </a:fld>
            <a:endParaRPr lang="zh-TW" altLang="en-US"/>
          </a:p>
        </p:txBody>
      </p:sp>
      <p:pic>
        <p:nvPicPr>
          <p:cNvPr id="1026" name="Picture 2" descr="D:\002-允如\補助申請案\106北醫林益仁老師走動式工作坊\研討會\研討會照片\DSC_009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87624" y="3212976"/>
            <a:ext cx="2592288" cy="36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D:\002-允如\補助申請案\106北醫林益仁老師走動式工作坊\走動工作坊\照片\IMG_9392.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3182"/>
          <a:stretch/>
        </p:blipFill>
        <p:spPr bwMode="auto">
          <a:xfrm>
            <a:off x="4355976" y="3212976"/>
            <a:ext cx="4032448" cy="3577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3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002-允如\補助申請案\106北醫林益仁老師走動式工作坊\走動工作坊\照片\IMG_9520.JP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a:ext>
            </a:extLst>
          </a:blip>
          <a:srcRect l="2290" t="19715" b="17915"/>
          <a:stretch/>
        </p:blipFill>
        <p:spPr bwMode="auto">
          <a:xfrm>
            <a:off x="0" y="332656"/>
            <a:ext cx="9144000" cy="778233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57200" y="875853"/>
            <a:ext cx="7859216" cy="868958"/>
          </a:xfrm>
        </p:spPr>
        <p:txBody>
          <a:bodyPr/>
          <a:lstStyle/>
          <a:p>
            <a:r>
              <a:rPr lang="zh-TW" altLang="en-US" b="1" dirty="0" smtClean="0">
                <a:latin typeface="標楷體" panose="03000509000000000000" pitchFamily="65" charset="-120"/>
                <a:ea typeface="標楷體" panose="03000509000000000000" pitchFamily="65" charset="-120"/>
              </a:rPr>
              <a:t>伍、</a:t>
            </a:r>
            <a:r>
              <a:rPr lang="zh-TW" altLang="zh-TW" b="1" dirty="0" smtClean="0">
                <a:latin typeface="標楷體" panose="03000509000000000000" pitchFamily="65" charset="-120"/>
                <a:ea typeface="標楷體" panose="03000509000000000000" pitchFamily="65" charset="-120"/>
              </a:rPr>
              <a:t>結語</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9552" y="1927373"/>
            <a:ext cx="7920880" cy="4525963"/>
          </a:xfrm>
        </p:spPr>
        <p:txBody>
          <a:bodyPr>
            <a:normAutofit/>
          </a:bodyPr>
          <a:lstStyle/>
          <a:p>
            <a:pPr marL="809625" indent="-809625">
              <a:buNone/>
            </a:pPr>
            <a:r>
              <a:rPr lang="zh-TW" altLang="en-US" sz="3200" dirty="0" smtClean="0">
                <a:latin typeface="標楷體" panose="03000509000000000000" pitchFamily="65" charset="-120"/>
                <a:ea typeface="標楷體" panose="03000509000000000000" pitchFamily="65" charset="-120"/>
              </a:rPr>
              <a:t>一、</a:t>
            </a:r>
            <a:r>
              <a:rPr lang="zh-TW" altLang="zh-TW" sz="3200" dirty="0" smtClean="0">
                <a:latin typeface="標楷體" panose="03000509000000000000" pitchFamily="65" charset="-120"/>
                <a:ea typeface="標楷體" panose="03000509000000000000" pitchFamily="65" charset="-120"/>
              </a:rPr>
              <a:t>原住民</a:t>
            </a:r>
            <a:r>
              <a:rPr lang="zh-TW" altLang="zh-TW" sz="3200" dirty="0">
                <a:latin typeface="標楷體" panose="03000509000000000000" pitchFamily="65" charset="-120"/>
                <a:ea typeface="標楷體" panose="03000509000000000000" pitchFamily="65" charset="-120"/>
              </a:rPr>
              <a:t>族與</a:t>
            </a:r>
            <a:r>
              <a:rPr lang="zh-TW" altLang="zh-TW" sz="3200" dirty="0" smtClean="0">
                <a:latin typeface="標楷體" panose="03000509000000000000" pitchFamily="65" charset="-120"/>
                <a:ea typeface="標楷體" panose="03000509000000000000" pitchFamily="65" charset="-120"/>
              </a:rPr>
              <a:t>林務局</a:t>
            </a:r>
            <a:r>
              <a:rPr lang="zh-TW" altLang="en-US" sz="3200" dirty="0" smtClean="0">
                <a:latin typeface="標楷體" panose="03000509000000000000" pitchFamily="65" charset="-120"/>
                <a:ea typeface="標楷體" panose="03000509000000000000" pitchFamily="65" charset="-120"/>
              </a:rPr>
              <a:t>擁有</a:t>
            </a:r>
            <a:r>
              <a:rPr lang="zh-TW" altLang="zh-TW" sz="3200" dirty="0" smtClean="0">
                <a:latin typeface="標楷體" panose="03000509000000000000" pitchFamily="65" charset="-120"/>
                <a:ea typeface="標楷體" panose="03000509000000000000" pitchFamily="65" charset="-120"/>
              </a:rPr>
              <a:t>共同</a:t>
            </a:r>
            <a:r>
              <a:rPr lang="zh-TW" altLang="en-US" sz="3200" dirty="0" smtClean="0">
                <a:latin typeface="標楷體" panose="03000509000000000000" pitchFamily="65" charset="-120"/>
                <a:ea typeface="標楷體" panose="03000509000000000000" pitchFamily="65" charset="-120"/>
              </a:rPr>
              <a:t>的</a:t>
            </a:r>
            <a:r>
              <a:rPr lang="zh-TW" altLang="zh-TW" sz="3200" dirty="0" smtClean="0">
                <a:latin typeface="標楷體" panose="03000509000000000000" pitchFamily="65" charset="-120"/>
                <a:ea typeface="標楷體" panose="03000509000000000000" pitchFamily="65" charset="-120"/>
              </a:rPr>
              <a:t>核心價值</a:t>
            </a:r>
            <a:r>
              <a:rPr lang="zh-TW" altLang="en-US" sz="3200" dirty="0" smtClean="0">
                <a:latin typeface="標楷體" panose="03000509000000000000" pitchFamily="65" charset="-120"/>
                <a:ea typeface="標楷體" panose="03000509000000000000" pitchFamily="65" charset="-120"/>
              </a:rPr>
              <a:t>：</a:t>
            </a:r>
            <a:r>
              <a:rPr lang="zh-TW" altLang="zh-TW" sz="3000" b="1" dirty="0" smtClean="0">
                <a:latin typeface="標楷體" panose="03000509000000000000" pitchFamily="65" charset="-120"/>
                <a:ea typeface="標楷體" panose="03000509000000000000" pitchFamily="65" charset="-120"/>
              </a:rPr>
              <a:t>「</a:t>
            </a:r>
            <a:r>
              <a:rPr lang="zh-TW" altLang="zh-TW" sz="3000" b="1" dirty="0">
                <a:latin typeface="標楷體" panose="03000509000000000000" pitchFamily="65" charset="-120"/>
                <a:ea typeface="標楷體" panose="03000509000000000000" pitchFamily="65" charset="-120"/>
              </a:rPr>
              <a:t>永續</a:t>
            </a:r>
            <a:r>
              <a:rPr lang="zh-TW" altLang="zh-TW" sz="3000" b="1"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a:t>
            </a:r>
            <a:endParaRPr lang="en-US" altLang="zh-TW" sz="3000" dirty="0">
              <a:latin typeface="標楷體" panose="03000509000000000000" pitchFamily="65" charset="-120"/>
              <a:ea typeface="標楷體" panose="03000509000000000000" pitchFamily="65" charset="-120"/>
            </a:endParaRPr>
          </a:p>
          <a:p>
            <a:pPr marL="809625" indent="-809625">
              <a:buNone/>
            </a:pPr>
            <a:r>
              <a:rPr lang="zh-TW" altLang="en-US" sz="3000" dirty="0" smtClean="0">
                <a:latin typeface="標楷體" panose="03000509000000000000" pitchFamily="65" charset="-120"/>
                <a:ea typeface="標楷體" panose="03000509000000000000" pitchFamily="65" charset="-120"/>
              </a:rPr>
              <a:t>二、未來將積極</a:t>
            </a:r>
            <a:r>
              <a:rPr lang="zh-TW" altLang="zh-TW" sz="3000" dirty="0" smtClean="0">
                <a:latin typeface="標楷體" panose="03000509000000000000" pitchFamily="65" charset="-120"/>
                <a:ea typeface="標楷體" panose="03000509000000000000" pitchFamily="65" charset="-120"/>
              </a:rPr>
              <a:t>與</a:t>
            </a:r>
            <a:r>
              <a:rPr lang="zh-TW" altLang="zh-TW" sz="3000" dirty="0">
                <a:latin typeface="標楷體" panose="03000509000000000000" pitchFamily="65" charset="-120"/>
                <a:ea typeface="標楷體" panose="03000509000000000000" pitchFamily="65" charset="-120"/>
              </a:rPr>
              <a:t>總統府原住民族歷史正義與轉</a:t>
            </a:r>
            <a:r>
              <a:rPr lang="zh-TW" altLang="zh-TW" sz="3200" dirty="0">
                <a:latin typeface="標楷體" panose="03000509000000000000" pitchFamily="65" charset="-120"/>
                <a:ea typeface="標楷體" panose="03000509000000000000" pitchFamily="65" charset="-120"/>
              </a:rPr>
              <a:t>型正義</a:t>
            </a:r>
            <a:r>
              <a:rPr lang="zh-TW" altLang="zh-TW" sz="3200" dirty="0" smtClean="0">
                <a:latin typeface="標楷體" panose="03000509000000000000" pitchFamily="65" charset="-120"/>
                <a:ea typeface="標楷體" panose="03000509000000000000" pitchFamily="65" charset="-120"/>
              </a:rPr>
              <a:t>委員會土地</a:t>
            </a:r>
            <a:r>
              <a:rPr lang="zh-TW" altLang="zh-TW" sz="3200" dirty="0">
                <a:latin typeface="標楷體" panose="03000509000000000000" pitchFamily="65" charset="-120"/>
                <a:ea typeface="標楷體" panose="03000509000000000000" pitchFamily="65" charset="-120"/>
              </a:rPr>
              <a:t>小組</a:t>
            </a:r>
            <a:r>
              <a:rPr lang="zh-TW" altLang="zh-TW" sz="3200" dirty="0" smtClean="0">
                <a:latin typeface="標楷體" panose="03000509000000000000" pitchFamily="65" charset="-120"/>
                <a:ea typeface="標楷體" panose="03000509000000000000" pitchFamily="65" charset="-120"/>
              </a:rPr>
              <a:t>合作</a:t>
            </a:r>
            <a:r>
              <a:rPr lang="zh-TW" altLang="en-US" sz="3200" dirty="0" smtClean="0">
                <a:latin typeface="標楷體" panose="03000509000000000000" pitchFamily="65" charset="-120"/>
                <a:ea typeface="標楷體" panose="03000509000000000000" pitchFamily="65" charset="-120"/>
              </a:rPr>
              <a:t>，</a:t>
            </a:r>
            <a:r>
              <a:rPr lang="zh-TW" altLang="zh-TW" sz="3200" dirty="0" smtClean="0">
                <a:latin typeface="標楷體" panose="03000509000000000000" pitchFamily="65" charset="-120"/>
                <a:ea typeface="標楷體" panose="03000509000000000000" pitchFamily="65" charset="-120"/>
              </a:rPr>
              <a:t>進行</a:t>
            </a:r>
            <a:r>
              <a:rPr lang="zh-TW" altLang="en-US" sz="3200" dirty="0" smtClean="0">
                <a:latin typeface="標楷體" panose="03000509000000000000" pitchFamily="65" charset="-120"/>
                <a:ea typeface="標楷體" panose="03000509000000000000" pitchFamily="65" charset="-120"/>
              </a:rPr>
              <a:t>相關</a:t>
            </a:r>
            <a:r>
              <a:rPr lang="zh-TW" altLang="zh-TW" sz="3200" dirty="0" smtClean="0">
                <a:latin typeface="標楷體" panose="03000509000000000000" pitchFamily="65" charset="-120"/>
                <a:ea typeface="標楷體" panose="03000509000000000000" pitchFamily="65" charset="-120"/>
              </a:rPr>
              <a:t>調查</a:t>
            </a:r>
            <a:r>
              <a:rPr lang="zh-TW" altLang="zh-TW" sz="3200" dirty="0">
                <a:latin typeface="標楷體" panose="03000509000000000000" pitchFamily="65" charset="-120"/>
                <a:ea typeface="標楷體" panose="03000509000000000000" pitchFamily="65" charset="-120"/>
              </a:rPr>
              <a:t>，並配合傳統領域劃設與</a:t>
            </a:r>
            <a:r>
              <a:rPr lang="zh-TW" altLang="zh-TW" sz="3200" dirty="0" smtClean="0">
                <a:latin typeface="標楷體" panose="03000509000000000000" pitchFamily="65" charset="-120"/>
                <a:ea typeface="標楷體" panose="03000509000000000000" pitchFamily="65" charset="-120"/>
              </a:rPr>
              <a:t>指認</a:t>
            </a:r>
            <a:r>
              <a:rPr lang="zh-TW" altLang="en-US"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19</a:t>
            </a:fld>
            <a:endParaRPr lang="zh-TW" altLang="en-US"/>
          </a:p>
        </p:txBody>
      </p:sp>
    </p:spTree>
    <p:extLst>
      <p:ext uri="{BB962C8B-B14F-4D97-AF65-F5344CB8AC3E}">
        <p14:creationId xmlns:p14="http://schemas.microsoft.com/office/powerpoint/2010/main" val="1771148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002-允如\補助申請案\106北醫林益仁老師走動式工作坊\走動工作坊\照片\IMG_9668.JPG"/>
          <p:cNvPicPr>
            <a:picLocks noChangeAspect="1" noChangeArrowheads="1"/>
          </p:cNvPicPr>
          <p:nvPr/>
        </p:nvPicPr>
        <p:blipFill>
          <a:blip r:embed="rId2" cstate="print">
            <a:lum bright="70000" contrast="-70000"/>
            <a:extLst>
              <a:ext uri="{28A0092B-C50C-407E-A947-70E740481C1C}">
                <a14:useLocalDpi xmlns:a14="http://schemas.microsoft.com/office/drawing/2010/main"/>
              </a:ext>
            </a:extLst>
          </a:blip>
          <a:srcRect/>
          <a:stretch>
            <a:fillRect/>
          </a:stretch>
        </p:blipFill>
        <p:spPr bwMode="auto">
          <a:xfrm>
            <a:off x="-433000" y="-171400"/>
            <a:ext cx="9900114" cy="7425086"/>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normAutofit/>
          </a:bodyPr>
          <a:lstStyle/>
          <a:p>
            <a:r>
              <a:rPr lang="zh-TW" altLang="en-US" sz="4400" b="1" dirty="0" smtClean="0">
                <a:latin typeface="+mn-ea"/>
                <a:ea typeface="+mn-ea"/>
              </a:rPr>
              <a:t>簡報大綱</a:t>
            </a:r>
            <a:endParaRPr lang="zh-TW" altLang="en-US" sz="4400" b="1" dirty="0">
              <a:latin typeface="+mn-ea"/>
              <a:ea typeface="+mn-ea"/>
            </a:endParaRPr>
          </a:p>
        </p:txBody>
      </p:sp>
      <p:sp>
        <p:nvSpPr>
          <p:cNvPr id="4" name="投影片編號版面配置區 3"/>
          <p:cNvSpPr>
            <a:spLocks noGrp="1"/>
          </p:cNvSpPr>
          <p:nvPr>
            <p:ph type="sldNum" sz="quarter" idx="12"/>
          </p:nvPr>
        </p:nvSpPr>
        <p:spPr/>
        <p:txBody>
          <a:bodyPr/>
          <a:lstStyle/>
          <a:p>
            <a:fld id="{2862FAE5-B0D8-4A07-BB9A-187BDA8C03BF}" type="slidenum">
              <a:rPr lang="zh-TW" altLang="en-US" smtClean="0"/>
              <a:pPr/>
              <a:t>2</a:t>
            </a:fld>
            <a:endParaRPr lang="zh-TW" altLang="en-US"/>
          </a:p>
        </p:txBody>
      </p:sp>
      <p:sp>
        <p:nvSpPr>
          <p:cNvPr id="7" name="標題 1"/>
          <p:cNvSpPr txBox="1">
            <a:spLocks/>
          </p:cNvSpPr>
          <p:nvPr/>
        </p:nvSpPr>
        <p:spPr>
          <a:xfrm>
            <a:off x="625717" y="1484784"/>
            <a:ext cx="8127804" cy="4824536"/>
          </a:xfrm>
          <a:prstGeom prst="rect">
            <a:avLst/>
          </a:prstGeom>
          <a:noFill/>
        </p:spPr>
        <p:txBody>
          <a:bodyPr vert="horz" rtlCol="0" anchor="ctr">
            <a:noAutofit/>
          </a:bodyPr>
          <a:lstStyle/>
          <a:p>
            <a:pPr>
              <a:spcAft>
                <a:spcPts val="600"/>
              </a:spcAft>
            </a:pPr>
            <a:r>
              <a:rPr lang="zh-TW" altLang="en-US" sz="4000" b="1" dirty="0" smtClean="0">
                <a:ln w="1905"/>
                <a:solidFill>
                  <a:srgbClr val="002060"/>
                </a:solidFill>
                <a:effectLst>
                  <a:innerShdw blurRad="69850" dist="43180" dir="5400000">
                    <a:srgbClr val="000000">
                      <a:alpha val="65000"/>
                    </a:srgbClr>
                  </a:innerShdw>
                </a:effectLst>
                <a:latin typeface="+mn-ea"/>
              </a:rPr>
              <a:t>壹、歷史的</a:t>
            </a:r>
            <a:r>
              <a:rPr lang="zh-TW" altLang="en-US" sz="4000" b="1" dirty="0">
                <a:ln w="1905"/>
                <a:solidFill>
                  <a:srgbClr val="002060"/>
                </a:solidFill>
                <a:effectLst>
                  <a:innerShdw blurRad="69850" dist="43180" dir="5400000">
                    <a:srgbClr val="000000">
                      <a:alpha val="65000"/>
                    </a:srgbClr>
                  </a:innerShdw>
                </a:effectLst>
                <a:latin typeface="+mn-ea"/>
              </a:rPr>
              <a:t>衝突與</a:t>
            </a:r>
            <a:r>
              <a:rPr lang="zh-TW" altLang="en-US" sz="4000" b="1" dirty="0" smtClean="0">
                <a:ln w="1905"/>
                <a:solidFill>
                  <a:srgbClr val="002060"/>
                </a:solidFill>
                <a:effectLst>
                  <a:innerShdw blurRad="69850" dist="43180" dir="5400000">
                    <a:srgbClr val="000000">
                      <a:alpha val="65000"/>
                    </a:srgbClr>
                  </a:innerShdw>
                </a:effectLst>
                <a:latin typeface="+mn-ea"/>
              </a:rPr>
              <a:t>矛盾</a:t>
            </a:r>
            <a:endParaRPr lang="en-US" altLang="zh-TW" sz="4000" b="1" dirty="0" smtClean="0">
              <a:ln w="1905"/>
              <a:solidFill>
                <a:srgbClr val="002060"/>
              </a:solidFill>
              <a:effectLst>
                <a:innerShdw blurRad="69850" dist="43180" dir="5400000">
                  <a:srgbClr val="000000">
                    <a:alpha val="65000"/>
                  </a:srgbClr>
                </a:innerShdw>
              </a:effectLst>
              <a:latin typeface="+mn-ea"/>
            </a:endParaRPr>
          </a:p>
          <a:p>
            <a:pPr>
              <a:spcAft>
                <a:spcPts val="600"/>
              </a:spcAft>
            </a:pPr>
            <a:r>
              <a:rPr lang="zh-TW" altLang="en-US" sz="4000" b="1" dirty="0">
                <a:ln w="1905"/>
                <a:solidFill>
                  <a:srgbClr val="002060"/>
                </a:solidFill>
                <a:effectLst>
                  <a:innerShdw blurRad="69850" dist="43180" dir="5400000">
                    <a:srgbClr val="000000">
                      <a:alpha val="65000"/>
                    </a:srgbClr>
                  </a:innerShdw>
                </a:effectLst>
                <a:latin typeface="+mn-ea"/>
              </a:rPr>
              <a:t>貳</a:t>
            </a:r>
            <a:r>
              <a:rPr lang="zh-TW" altLang="en-US" sz="4000" b="1" dirty="0" smtClean="0">
                <a:ln w="1905"/>
                <a:solidFill>
                  <a:srgbClr val="002060"/>
                </a:solidFill>
                <a:effectLst>
                  <a:innerShdw blurRad="69850" dist="43180" dir="5400000">
                    <a:srgbClr val="000000">
                      <a:alpha val="65000"/>
                    </a:srgbClr>
                  </a:innerShdw>
                </a:effectLst>
                <a:latin typeface="+mn-ea"/>
              </a:rPr>
              <a:t>、原住民族權利意識覺醒的挑戰</a:t>
            </a:r>
            <a:endParaRPr lang="en-US" altLang="zh-TW" sz="4000" b="1" dirty="0" smtClean="0">
              <a:ln w="1905"/>
              <a:solidFill>
                <a:srgbClr val="002060"/>
              </a:solidFill>
              <a:effectLst>
                <a:innerShdw blurRad="69850" dist="43180" dir="5400000">
                  <a:srgbClr val="000000">
                    <a:alpha val="65000"/>
                  </a:srgbClr>
                </a:innerShdw>
              </a:effectLst>
              <a:latin typeface="+mn-ea"/>
            </a:endParaRPr>
          </a:p>
          <a:p>
            <a:pPr>
              <a:spcAft>
                <a:spcPts val="600"/>
              </a:spcAft>
            </a:pPr>
            <a:r>
              <a:rPr lang="zh-TW" altLang="en-US" sz="4000" b="1" dirty="0">
                <a:ln w="1905"/>
                <a:solidFill>
                  <a:srgbClr val="002060"/>
                </a:solidFill>
                <a:effectLst>
                  <a:innerShdw blurRad="69850" dist="43180" dir="5400000">
                    <a:srgbClr val="000000">
                      <a:alpha val="65000"/>
                    </a:srgbClr>
                  </a:innerShdw>
                </a:effectLst>
                <a:latin typeface="+mn-ea"/>
              </a:rPr>
              <a:t>參</a:t>
            </a:r>
            <a:r>
              <a:rPr lang="zh-TW" altLang="en-US" sz="4000" b="1" dirty="0" smtClean="0">
                <a:ln w="1905"/>
                <a:solidFill>
                  <a:srgbClr val="002060"/>
                </a:solidFill>
                <a:effectLst>
                  <a:innerShdw blurRad="69850" dist="43180" dir="5400000">
                    <a:srgbClr val="000000">
                      <a:alpha val="65000"/>
                    </a:srgbClr>
                  </a:innerShdw>
                </a:effectLst>
                <a:latin typeface="+mn-ea"/>
              </a:rPr>
              <a:t>、面對挑戰的因應作為</a:t>
            </a:r>
            <a:endParaRPr lang="en-US" altLang="zh-TW" sz="4000" b="1" dirty="0" smtClean="0">
              <a:ln w="1905"/>
              <a:solidFill>
                <a:srgbClr val="002060"/>
              </a:solidFill>
              <a:effectLst>
                <a:innerShdw blurRad="69850" dist="43180" dir="5400000">
                  <a:srgbClr val="000000">
                    <a:alpha val="65000"/>
                  </a:srgbClr>
                </a:innerShdw>
              </a:effectLst>
              <a:latin typeface="+mn-ea"/>
            </a:endParaRPr>
          </a:p>
          <a:p>
            <a:pPr>
              <a:spcAft>
                <a:spcPts val="600"/>
              </a:spcAft>
            </a:pPr>
            <a:r>
              <a:rPr lang="zh-TW" altLang="en-US" sz="4000" b="1" dirty="0">
                <a:ln w="1905"/>
                <a:solidFill>
                  <a:srgbClr val="002060"/>
                </a:solidFill>
                <a:effectLst>
                  <a:innerShdw blurRad="69850" dist="43180" dir="5400000">
                    <a:srgbClr val="000000">
                      <a:alpha val="65000"/>
                    </a:srgbClr>
                  </a:innerShdw>
                </a:effectLst>
                <a:latin typeface="+mn-ea"/>
              </a:rPr>
              <a:t>肆</a:t>
            </a:r>
            <a:r>
              <a:rPr lang="zh-TW" altLang="en-US" sz="4000" b="1" dirty="0" smtClean="0">
                <a:ln w="1905"/>
                <a:solidFill>
                  <a:srgbClr val="002060"/>
                </a:solidFill>
                <a:effectLst>
                  <a:innerShdw blurRad="69850" dist="43180" dir="5400000">
                    <a:srgbClr val="000000">
                      <a:alpha val="65000"/>
                    </a:srgbClr>
                  </a:innerShdw>
                </a:effectLst>
                <a:latin typeface="+mn-ea"/>
              </a:rPr>
              <a:t>、當下和未來的努</a:t>
            </a:r>
            <a:r>
              <a:rPr lang="zh-TW" altLang="en-US" sz="4000" b="1" dirty="0">
                <a:ln w="1905"/>
                <a:solidFill>
                  <a:srgbClr val="002060"/>
                </a:solidFill>
                <a:effectLst>
                  <a:innerShdw blurRad="69850" dist="43180" dir="5400000">
                    <a:srgbClr val="000000">
                      <a:alpha val="65000"/>
                    </a:srgbClr>
                  </a:innerShdw>
                </a:effectLst>
                <a:latin typeface="+mn-ea"/>
              </a:rPr>
              <a:t>力</a:t>
            </a:r>
            <a:r>
              <a:rPr lang="zh-TW" altLang="en-US" sz="4000" b="1" dirty="0" smtClean="0">
                <a:ln w="1905"/>
                <a:solidFill>
                  <a:srgbClr val="002060"/>
                </a:solidFill>
                <a:effectLst>
                  <a:innerShdw blurRad="69850" dist="43180" dir="5400000">
                    <a:srgbClr val="000000">
                      <a:alpha val="65000"/>
                    </a:srgbClr>
                  </a:innerShdw>
                </a:effectLst>
                <a:latin typeface="+mn-ea"/>
              </a:rPr>
              <a:t>方向</a:t>
            </a:r>
            <a:endParaRPr lang="en-US" altLang="zh-TW" sz="4000" b="1" dirty="0">
              <a:ln w="1905"/>
              <a:solidFill>
                <a:srgbClr val="002060"/>
              </a:solidFill>
              <a:effectLst>
                <a:innerShdw blurRad="69850" dist="43180" dir="5400000">
                  <a:srgbClr val="000000">
                    <a:alpha val="65000"/>
                  </a:srgbClr>
                </a:innerShdw>
              </a:effectLst>
              <a:latin typeface="+mn-ea"/>
            </a:endParaRPr>
          </a:p>
          <a:p>
            <a:pPr>
              <a:spcAft>
                <a:spcPts val="600"/>
              </a:spcAft>
            </a:pPr>
            <a:r>
              <a:rPr lang="zh-TW" altLang="en-US" sz="4000" b="1" dirty="0">
                <a:ln w="1905"/>
                <a:solidFill>
                  <a:srgbClr val="002060"/>
                </a:solidFill>
                <a:effectLst>
                  <a:innerShdw blurRad="69850" dist="43180" dir="5400000">
                    <a:srgbClr val="000000">
                      <a:alpha val="65000"/>
                    </a:srgbClr>
                  </a:innerShdw>
                </a:effectLst>
                <a:latin typeface="+mn-ea"/>
              </a:rPr>
              <a:t>伍</a:t>
            </a:r>
            <a:r>
              <a:rPr lang="zh-TW" altLang="zh-TW" sz="4000" b="1" dirty="0" smtClean="0">
                <a:ln w="1905"/>
                <a:solidFill>
                  <a:srgbClr val="002060"/>
                </a:solidFill>
                <a:effectLst>
                  <a:innerShdw blurRad="69850" dist="43180" dir="5400000">
                    <a:srgbClr val="000000">
                      <a:alpha val="65000"/>
                    </a:srgbClr>
                  </a:innerShdw>
                </a:effectLst>
                <a:latin typeface="+mn-ea"/>
              </a:rPr>
              <a:t>、</a:t>
            </a:r>
            <a:r>
              <a:rPr lang="zh-TW" altLang="zh-TW" sz="4000" b="1" dirty="0">
                <a:ln w="1905"/>
                <a:solidFill>
                  <a:srgbClr val="002060"/>
                </a:solidFill>
                <a:effectLst>
                  <a:innerShdw blurRad="69850" dist="43180" dir="5400000">
                    <a:srgbClr val="000000">
                      <a:alpha val="65000"/>
                    </a:srgbClr>
                  </a:innerShdw>
                </a:effectLst>
                <a:latin typeface="+mn-ea"/>
              </a:rPr>
              <a:t>結語</a:t>
            </a:r>
            <a:endParaRPr lang="en-US" altLang="zh-TW" sz="4000" b="1" dirty="0">
              <a:ln w="1905"/>
              <a:solidFill>
                <a:srgbClr val="002060"/>
              </a:solidFill>
              <a:effectLst>
                <a:innerShdw blurRad="69850" dist="43180" dir="5400000">
                  <a:srgbClr val="000000">
                    <a:alpha val="65000"/>
                  </a:srgbClr>
                </a:innerShdw>
              </a:effectLst>
              <a:latin typeface="+mn-ea"/>
            </a:endParaRPr>
          </a:p>
        </p:txBody>
      </p:sp>
    </p:spTree>
    <p:extLst>
      <p:ext uri="{BB962C8B-B14F-4D97-AF65-F5344CB8AC3E}">
        <p14:creationId xmlns:p14="http://schemas.microsoft.com/office/powerpoint/2010/main" val="948145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0528" y="-99392"/>
            <a:ext cx="9577064" cy="7101408"/>
          </a:xfrm>
          <a:prstGeom prst="rect">
            <a:avLst/>
          </a:prstGeom>
          <a:ln>
            <a:noFill/>
          </a:ln>
          <a:effectLst>
            <a:outerShdw blurRad="292100" dist="139700" dir="2700000" algn="tl" rotWithShape="0">
              <a:srgbClr val="333333">
                <a:alpha val="65000"/>
              </a:srgbClr>
            </a:outerShdw>
          </a:effectLst>
        </p:spPr>
      </p:pic>
      <p:sp>
        <p:nvSpPr>
          <p:cNvPr id="2" name="標題 1"/>
          <p:cNvSpPr>
            <a:spLocks noGrp="1"/>
          </p:cNvSpPr>
          <p:nvPr>
            <p:ph type="ctrTitle"/>
          </p:nvPr>
        </p:nvSpPr>
        <p:spPr>
          <a:xfrm>
            <a:off x="685800" y="1844824"/>
            <a:ext cx="7772400" cy="1470025"/>
          </a:xfrm>
        </p:spPr>
        <p:txBody>
          <a:bodyPr>
            <a:normAutofit/>
          </a:bodyPr>
          <a:lstStyle/>
          <a:p>
            <a:pPr algn="ctr"/>
            <a:r>
              <a:rPr lang="zh-TW" alt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ea"/>
                <a:ea typeface="+mn-ea"/>
              </a:rPr>
              <a:t>謹請指教</a:t>
            </a:r>
            <a:endParaRPr lang="zh-TW" alt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ea"/>
              <a:ea typeface="+mn-ea"/>
            </a:endParaRPr>
          </a:p>
        </p:txBody>
      </p:sp>
      <p:sp>
        <p:nvSpPr>
          <p:cNvPr id="4" name="投影片編號版面配置區 3"/>
          <p:cNvSpPr>
            <a:spLocks noGrp="1"/>
          </p:cNvSpPr>
          <p:nvPr>
            <p:ph type="sldNum" sz="quarter" idx="12"/>
          </p:nvPr>
        </p:nvSpPr>
        <p:spPr/>
        <p:txBody>
          <a:bodyPr/>
          <a:lstStyle/>
          <a:p>
            <a:fld id="{2862FAE5-B0D8-4A07-BB9A-187BDA8C03BF}" type="slidenum">
              <a:rPr lang="zh-TW" altLang="en-US" smtClean="0"/>
              <a:pPr/>
              <a:t>20</a:t>
            </a:fld>
            <a:endParaRPr lang="zh-TW" altLang="en-US"/>
          </a:p>
        </p:txBody>
      </p:sp>
    </p:spTree>
    <p:extLst>
      <p:ext uri="{BB962C8B-B14F-4D97-AF65-F5344CB8AC3E}">
        <p14:creationId xmlns:p14="http://schemas.microsoft.com/office/powerpoint/2010/main" val="4101033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263898"/>
            <a:ext cx="8229600" cy="868958"/>
          </a:xfrm>
        </p:spPr>
        <p:txBody>
          <a:bodyPr/>
          <a:lstStyle/>
          <a:p>
            <a:pPr algn="l"/>
            <a:r>
              <a:rPr lang="zh-TW" altLang="en-US" b="1" dirty="0" smtClean="0">
                <a:latin typeface="+mn-ea"/>
                <a:ea typeface="+mn-ea"/>
              </a:rPr>
              <a:t>林務局轄管國有林地由來</a:t>
            </a:r>
            <a:endParaRPr lang="zh-TW" altLang="en-US" b="1" dirty="0">
              <a:latin typeface="+mn-ea"/>
              <a:ea typeface="+mn-ea"/>
            </a:endParaRPr>
          </a:p>
        </p:txBody>
      </p:sp>
      <p:sp>
        <p:nvSpPr>
          <p:cNvPr id="3" name="內容版面配置區 2"/>
          <p:cNvSpPr>
            <a:spLocks noGrp="1"/>
          </p:cNvSpPr>
          <p:nvPr>
            <p:ph idx="1"/>
          </p:nvPr>
        </p:nvSpPr>
        <p:spPr>
          <a:xfrm>
            <a:off x="467544" y="2132856"/>
            <a:ext cx="7848872" cy="4509120"/>
          </a:xfrm>
        </p:spPr>
        <p:txBody>
          <a:bodyPr>
            <a:noAutofit/>
          </a:bodyPr>
          <a:lstStyle/>
          <a:p>
            <a:pPr marL="703262" lvl="1" indent="-342900">
              <a:buFont typeface="Wingdings" panose="05000000000000000000" pitchFamily="2" charset="2"/>
              <a:buChar char="l"/>
            </a:pPr>
            <a:r>
              <a:rPr lang="zh-TW" altLang="en-US" dirty="0" smtClean="0">
                <a:ea typeface="標楷體" pitchFamily="65" charset="-120"/>
              </a:rPr>
              <a:t>日本殖民初期將臺灣土地分成既開發地及蕃地，墾殖蕃地並採取山林資源。</a:t>
            </a:r>
            <a:r>
              <a:rPr lang="en-US" altLang="zh-TW" dirty="0" smtClean="0">
                <a:ea typeface="標楷體" pitchFamily="65" charset="-120"/>
              </a:rPr>
              <a:t>1928</a:t>
            </a:r>
            <a:r>
              <a:rPr lang="zh-TW" altLang="en-US" dirty="0" smtClean="0">
                <a:ea typeface="標楷體" pitchFamily="65" charset="-120"/>
              </a:rPr>
              <a:t>年再將</a:t>
            </a:r>
            <a:r>
              <a:rPr lang="zh-TW" altLang="en-US" dirty="0">
                <a:ea typeface="標楷體" pitchFamily="65" charset="-120"/>
              </a:rPr>
              <a:t>山地林野區分為「要存置林野」、「不要存置林野」、「準要存置林野（即今原住民保留地）」，以進一步掌控「蕃地」</a:t>
            </a:r>
            <a:r>
              <a:rPr lang="zh-TW" altLang="en-US" dirty="0" smtClean="0">
                <a:ea typeface="標楷體" pitchFamily="65" charset="-120"/>
              </a:rPr>
              <a:t>資源。</a:t>
            </a:r>
            <a:endParaRPr lang="en-US" altLang="zh-TW" dirty="0" smtClean="0">
              <a:ea typeface="標楷體" pitchFamily="65" charset="-120"/>
            </a:endParaRPr>
          </a:p>
          <a:p>
            <a:pPr marL="703262" lvl="1" indent="-342900">
              <a:buFont typeface="Wingdings" panose="05000000000000000000" pitchFamily="2" charset="2"/>
              <a:buChar char="l"/>
            </a:pPr>
            <a:r>
              <a:rPr lang="en-US" altLang="zh-TW" dirty="0" smtClean="0">
                <a:ea typeface="標楷體" pitchFamily="65" charset="-120"/>
              </a:rPr>
              <a:t>1945</a:t>
            </a:r>
            <a:r>
              <a:rPr lang="zh-TW" altLang="en-US" dirty="0" smtClean="0">
                <a:ea typeface="標楷體" pitchFamily="65" charset="-120"/>
              </a:rPr>
              <a:t>年國民政府來台，省</a:t>
            </a:r>
            <a:r>
              <a:rPr lang="zh-TW" altLang="en-US" dirty="0">
                <a:ea typeface="標楷體" pitchFamily="65" charset="-120"/>
              </a:rPr>
              <a:t>行政長官公署農林處設立</a:t>
            </a:r>
            <a:r>
              <a:rPr lang="zh-TW" altLang="en-US" dirty="0" smtClean="0">
                <a:ea typeface="標楷體" pitchFamily="65" charset="-120"/>
              </a:rPr>
              <a:t>林務局，接收日本總督府農</a:t>
            </a:r>
            <a:r>
              <a:rPr lang="zh-TW" altLang="en-US" dirty="0">
                <a:ea typeface="標楷體" pitchFamily="65" charset="-120"/>
              </a:rPr>
              <a:t>商局山林課之全部</a:t>
            </a:r>
            <a:r>
              <a:rPr lang="zh-TW" altLang="en-US" dirty="0" smtClean="0">
                <a:ea typeface="標楷體" pitchFamily="65" charset="-120"/>
              </a:rPr>
              <a:t>業務以及「要存置林野」土地，成為</a:t>
            </a:r>
            <a:r>
              <a:rPr lang="zh-TW" altLang="en-US" dirty="0">
                <a:ea typeface="標楷體" pitchFamily="65" charset="-120"/>
              </a:rPr>
              <a:t>「國有林地</a:t>
            </a:r>
            <a:r>
              <a:rPr lang="zh-TW" altLang="en-US" dirty="0" smtClean="0">
                <a:ea typeface="標楷體" pitchFamily="65" charset="-120"/>
              </a:rPr>
              <a:t>」。</a:t>
            </a:r>
            <a:endParaRPr lang="en-US" altLang="zh-TW" dirty="0">
              <a:ea typeface="標楷體" pitchFamily="65" charset="-12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3</a:t>
            </a:fld>
            <a:endParaRPr lang="zh-TW" altLang="en-US"/>
          </a:p>
        </p:txBody>
      </p:sp>
      <p:sp>
        <p:nvSpPr>
          <p:cNvPr id="5" name="標題 1"/>
          <p:cNvSpPr txBox="1">
            <a:spLocks/>
          </p:cNvSpPr>
          <p:nvPr/>
        </p:nvSpPr>
        <p:spPr>
          <a:xfrm>
            <a:off x="2123728" y="327794"/>
            <a:ext cx="4896544"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baseline="0">
                <a:solidFill>
                  <a:schemeClr val="tx1"/>
                </a:solidFill>
                <a:latin typeface="Calibri" pitchFamily="34" charset="0"/>
                <a:ea typeface="微軟正黑體" pitchFamily="34" charset="-120"/>
                <a:cs typeface="+mj-cs"/>
              </a:defRPr>
            </a:lvl1pPr>
          </a:lstStyle>
          <a:p>
            <a:pPr algn="l"/>
            <a:r>
              <a:rPr lang="zh-TW" altLang="en-US" b="1" dirty="0" smtClean="0">
                <a:latin typeface="標楷體" panose="03000509000000000000" pitchFamily="65" charset="-120"/>
                <a:ea typeface="標楷體" panose="03000509000000000000" pitchFamily="65" charset="-120"/>
              </a:rPr>
              <a:t>壹、歷史的矛盾與衝突</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671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latin typeface="標楷體" panose="03000509000000000000" pitchFamily="65" charset="-120"/>
                <a:ea typeface="標楷體" panose="03000509000000000000" pitchFamily="65" charset="-120"/>
              </a:rPr>
              <a:t>一</a:t>
            </a:r>
            <a:r>
              <a:rPr lang="zh-TW" altLang="en-US" b="1" dirty="0" smtClean="0">
                <a:latin typeface="標楷體" panose="03000509000000000000" pitchFamily="65" charset="-120"/>
                <a:ea typeface="標楷體" panose="03000509000000000000" pitchFamily="65" charset="-120"/>
              </a:rPr>
              <a:t>、森林國有化對原住民族的衝擊</a:t>
            </a: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68152"/>
            <a:ext cx="8229600" cy="5445224"/>
          </a:xfrm>
        </p:spPr>
        <p:txBody>
          <a:bodyPr>
            <a:noAutofit/>
          </a:bodyPr>
          <a:lstStyle/>
          <a:p>
            <a:pPr marL="715963" lvl="1" indent="-715963">
              <a:buNone/>
            </a:pPr>
            <a:r>
              <a:rPr lang="en-US" altLang="zh-TW" sz="2800" b="1" dirty="0" smtClean="0">
                <a:latin typeface="+mj-ea"/>
                <a:ea typeface="+mj-ea"/>
              </a:rPr>
              <a:t>(</a:t>
            </a:r>
            <a:r>
              <a:rPr lang="zh-TW" altLang="en-US" sz="2800" b="1" dirty="0" smtClean="0">
                <a:latin typeface="+mj-ea"/>
                <a:ea typeface="+mj-ea"/>
              </a:rPr>
              <a:t>一</a:t>
            </a:r>
            <a:r>
              <a:rPr lang="en-US" altLang="zh-TW" sz="2800" b="1" dirty="0" smtClean="0">
                <a:latin typeface="+mj-ea"/>
                <a:ea typeface="+mj-ea"/>
              </a:rPr>
              <a:t>)</a:t>
            </a:r>
            <a:r>
              <a:rPr lang="zh-TW" altLang="en-US" sz="2800" b="1" dirty="0" smtClean="0">
                <a:latin typeface="+mj-ea"/>
                <a:ea typeface="+mj-ea"/>
              </a:rPr>
              <a:t>原本賴以為生的天然林，因為森林伐採而成為單一化的人工林</a:t>
            </a:r>
            <a:endParaRPr lang="en-US" altLang="zh-TW" sz="2800" b="1" dirty="0">
              <a:latin typeface="+mj-ea"/>
              <a:ea typeface="+mj-ea"/>
            </a:endParaRPr>
          </a:p>
          <a:p>
            <a:pPr marL="723900" lvl="1" indent="0">
              <a:buNone/>
            </a:pPr>
            <a:r>
              <a:rPr lang="zh-TW" altLang="en-US" sz="2800" dirty="0" smtClean="0">
                <a:latin typeface="+mj-ea"/>
                <a:ea typeface="+mj-ea"/>
              </a:rPr>
              <a:t>原住民族從森林獲取生活所需，但伐</a:t>
            </a:r>
            <a:r>
              <a:rPr lang="zh-TW" altLang="en-US" sz="2800" dirty="0">
                <a:latin typeface="+mj-ea"/>
                <a:ea typeface="+mj-ea"/>
              </a:rPr>
              <a:t>採</a:t>
            </a:r>
            <a:r>
              <a:rPr lang="zh-TW" altLang="en-US" sz="2800" dirty="0" smtClean="0">
                <a:latin typeface="+mj-ea"/>
                <a:ea typeface="+mj-ea"/>
              </a:rPr>
              <a:t>天然林營造人工</a:t>
            </a:r>
            <a:r>
              <a:rPr lang="zh-TW" altLang="en-US" sz="2800" dirty="0">
                <a:latin typeface="+mj-ea"/>
                <a:ea typeface="+mj-ea"/>
              </a:rPr>
              <a:t>林</a:t>
            </a:r>
            <a:r>
              <a:rPr lang="zh-TW" altLang="en-US" sz="2800" dirty="0" smtClean="0">
                <a:latin typeface="+mj-ea"/>
                <a:ea typeface="+mj-ea"/>
              </a:rPr>
              <a:t>，原住民可資利用的野生動植物驟減，衝擊原住民族傳統生活。</a:t>
            </a:r>
            <a:endParaRPr lang="en-US" altLang="zh-TW" sz="2800" dirty="0" smtClean="0">
              <a:latin typeface="+mj-ea"/>
              <a:ea typeface="+mj-ea"/>
            </a:endParaRPr>
          </a:p>
          <a:p>
            <a:pPr marL="723900" indent="-723900">
              <a:buNone/>
            </a:pPr>
            <a:r>
              <a:rPr lang="en-US" altLang="zh-TW" b="1" dirty="0" smtClean="0">
                <a:latin typeface="+mj-ea"/>
                <a:ea typeface="+mj-ea"/>
              </a:rPr>
              <a:t>(</a:t>
            </a:r>
            <a:r>
              <a:rPr lang="zh-TW" altLang="en-US" b="1" dirty="0">
                <a:latin typeface="+mj-ea"/>
                <a:ea typeface="+mj-ea"/>
              </a:rPr>
              <a:t>二</a:t>
            </a:r>
            <a:r>
              <a:rPr lang="en-US" altLang="zh-TW" b="1" dirty="0" smtClean="0">
                <a:latin typeface="+mj-ea"/>
                <a:ea typeface="+mj-ea"/>
              </a:rPr>
              <a:t>)</a:t>
            </a:r>
            <a:r>
              <a:rPr lang="zh-TW" altLang="en-US" b="1" dirty="0" smtClean="0">
                <a:latin typeface="+mj-ea"/>
                <a:ea typeface="+mj-ea"/>
              </a:rPr>
              <a:t>森林法限制原住民族對林產物資源</a:t>
            </a:r>
            <a:r>
              <a:rPr lang="zh-TW" altLang="en-US" b="1" dirty="0">
                <a:latin typeface="+mj-ea"/>
                <a:ea typeface="+mj-ea"/>
              </a:rPr>
              <a:t>的利用</a:t>
            </a:r>
            <a:r>
              <a:rPr lang="zh-TW" altLang="en-US" b="1" dirty="0" smtClean="0">
                <a:latin typeface="+mj-ea"/>
                <a:ea typeface="+mj-ea"/>
              </a:rPr>
              <a:t>權利</a:t>
            </a:r>
            <a:endParaRPr lang="en-US" altLang="zh-TW" b="1" dirty="0" smtClean="0">
              <a:latin typeface="+mj-ea"/>
              <a:ea typeface="+mj-ea"/>
            </a:endParaRPr>
          </a:p>
          <a:p>
            <a:pPr marL="627063" indent="0">
              <a:buNone/>
            </a:pPr>
            <a:r>
              <a:rPr lang="zh-TW" altLang="en-US" dirty="0" smtClean="0">
                <a:latin typeface="+mj-ea"/>
                <a:ea typeface="+mj-ea"/>
              </a:rPr>
              <a:t>依據森林法，國有林中所有森林主副產物均屬國有，原住民族因生活需要而採取野生植物，成為竊取國有林產物的違法行為。</a:t>
            </a:r>
            <a:endParaRPr lang="en-US" altLang="zh-TW" sz="2800" dirty="0" smtClean="0">
              <a:latin typeface="+mj-ea"/>
              <a:ea typeface="+mj-ea"/>
            </a:endParaRPr>
          </a:p>
          <a:p>
            <a:pPr marL="0" indent="0">
              <a:buNone/>
            </a:pPr>
            <a:endParaRPr lang="zh-TW" altLang="en-US" dirty="0">
              <a:latin typeface="+mj-ea"/>
              <a:ea typeface="+mj-ea"/>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4</a:t>
            </a:fld>
            <a:endParaRPr lang="zh-TW" altLang="en-US"/>
          </a:p>
        </p:txBody>
      </p:sp>
    </p:spTree>
    <p:extLst>
      <p:ext uri="{BB962C8B-B14F-4D97-AF65-F5344CB8AC3E}">
        <p14:creationId xmlns:p14="http://schemas.microsoft.com/office/powerpoint/2010/main" val="3230762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229600" cy="5445224"/>
          </a:xfrm>
        </p:spPr>
        <p:txBody>
          <a:bodyPr vert="horz" lIns="91440" tIns="45720" rIns="91440" bIns="45720" rtlCol="0">
            <a:noAutofit/>
          </a:bodyPr>
          <a:lstStyle/>
          <a:p>
            <a:pPr marL="723900" indent="-723900">
              <a:buNone/>
            </a:pPr>
            <a:r>
              <a:rPr lang="zh-TW" altLang="en-US" dirty="0" smtClean="0">
                <a:ea typeface="標楷體" pitchFamily="65" charset="-120"/>
              </a:rPr>
              <a:t>二、</a:t>
            </a:r>
            <a:r>
              <a:rPr lang="en-US" altLang="zh-TW" dirty="0" smtClean="0">
                <a:ea typeface="標楷體" pitchFamily="65" charset="-120"/>
              </a:rPr>
              <a:t>1982</a:t>
            </a:r>
            <a:r>
              <a:rPr lang="zh-TW" altLang="en-US" dirty="0" smtClean="0">
                <a:ea typeface="標楷體" pitchFamily="65" charset="-120"/>
              </a:rPr>
              <a:t>年「</a:t>
            </a:r>
            <a:r>
              <a:rPr lang="zh-TW" altLang="zh-TW" dirty="0" smtClean="0">
                <a:ea typeface="標楷體" pitchFamily="65" charset="-120"/>
              </a:rPr>
              <a:t>文化</a:t>
            </a:r>
            <a:r>
              <a:rPr lang="zh-TW" altLang="zh-TW" dirty="0">
                <a:ea typeface="標楷體" pitchFamily="65" charset="-120"/>
              </a:rPr>
              <a:t>資產保存</a:t>
            </a:r>
            <a:r>
              <a:rPr lang="zh-TW" altLang="zh-TW" dirty="0" smtClean="0">
                <a:ea typeface="標楷體" pitchFamily="65" charset="-120"/>
              </a:rPr>
              <a:t>法</a:t>
            </a:r>
            <a:r>
              <a:rPr lang="zh-TW" altLang="en-US" dirty="0" smtClean="0">
                <a:ea typeface="標楷體" pitchFamily="65" charset="-120"/>
              </a:rPr>
              <a:t>」、</a:t>
            </a:r>
            <a:r>
              <a:rPr lang="en-US" altLang="zh-TW" dirty="0" smtClean="0">
                <a:ea typeface="標楷體" pitchFamily="65" charset="-120"/>
              </a:rPr>
              <a:t>1989</a:t>
            </a:r>
            <a:r>
              <a:rPr lang="zh-TW" altLang="en-US" dirty="0" smtClean="0">
                <a:ea typeface="標楷體" pitchFamily="65" charset="-120"/>
              </a:rPr>
              <a:t>年「</a:t>
            </a:r>
            <a:r>
              <a:rPr lang="zh-TW" altLang="zh-TW" dirty="0" smtClean="0">
                <a:ea typeface="標楷體" pitchFamily="65" charset="-120"/>
              </a:rPr>
              <a:t>野生動物</a:t>
            </a:r>
            <a:r>
              <a:rPr lang="zh-TW" altLang="zh-TW" dirty="0">
                <a:ea typeface="標楷體" pitchFamily="65" charset="-120"/>
              </a:rPr>
              <a:t>保育</a:t>
            </a:r>
            <a:r>
              <a:rPr lang="zh-TW" altLang="zh-TW" dirty="0" smtClean="0">
                <a:ea typeface="標楷體" pitchFamily="65" charset="-120"/>
              </a:rPr>
              <a:t>法</a:t>
            </a:r>
            <a:r>
              <a:rPr lang="zh-TW" altLang="en-US" dirty="0" smtClean="0">
                <a:ea typeface="標楷體" pitchFamily="65" charset="-120"/>
              </a:rPr>
              <a:t>」公布施行，劃設</a:t>
            </a:r>
            <a:r>
              <a:rPr lang="zh-TW" altLang="en-US" dirty="0">
                <a:ea typeface="標楷體" pitchFamily="65" charset="-120"/>
              </a:rPr>
              <a:t>自然保留</a:t>
            </a:r>
            <a:r>
              <a:rPr lang="zh-TW" altLang="en-US" dirty="0" smtClean="0">
                <a:ea typeface="標楷體" pitchFamily="65" charset="-120"/>
              </a:rPr>
              <a:t>區、野生動物保護區</a:t>
            </a:r>
            <a:r>
              <a:rPr lang="zh-TW" altLang="zh-TW" dirty="0">
                <a:ea typeface="標楷體" pitchFamily="65" charset="-120"/>
              </a:rPr>
              <a:t>等</a:t>
            </a:r>
            <a:r>
              <a:rPr lang="zh-TW" altLang="en-US" dirty="0" smtClean="0">
                <a:ea typeface="標楷體" pitchFamily="65" charset="-120"/>
              </a:rPr>
              <a:t>並限制狩獵行為</a:t>
            </a:r>
            <a:r>
              <a:rPr lang="zh-TW" altLang="zh-TW" dirty="0" smtClean="0">
                <a:ea typeface="標楷體" pitchFamily="65" charset="-120"/>
              </a:rPr>
              <a:t>，</a:t>
            </a:r>
            <a:r>
              <a:rPr lang="zh-TW" altLang="en-US" dirty="0" smtClean="0">
                <a:ea typeface="標楷體" pitchFamily="65" charset="-120"/>
              </a:rPr>
              <a:t>雖緩</a:t>
            </a:r>
            <a:r>
              <a:rPr lang="zh-TW" altLang="en-US" dirty="0">
                <a:ea typeface="標楷體" pitchFamily="65" charset="-120"/>
              </a:rPr>
              <a:t>解資本主義對山林資源</a:t>
            </a:r>
            <a:r>
              <a:rPr lang="zh-TW" altLang="en-US" dirty="0" smtClean="0">
                <a:ea typeface="標楷體" pitchFamily="65" charset="-120"/>
              </a:rPr>
              <a:t>的掠奪</a:t>
            </a:r>
            <a:r>
              <a:rPr lang="zh-TW" altLang="en-US" dirty="0">
                <a:ea typeface="標楷體" pitchFamily="65" charset="-120"/>
              </a:rPr>
              <a:t>，但</a:t>
            </a:r>
            <a:r>
              <a:rPr lang="zh-TW" altLang="en-US" dirty="0" smtClean="0">
                <a:ea typeface="標楷體" pitchFamily="65" charset="-120"/>
              </a:rPr>
              <a:t>也</a:t>
            </a:r>
            <a:r>
              <a:rPr lang="zh-TW" altLang="zh-TW" dirty="0" smtClean="0">
                <a:ea typeface="標楷體" pitchFamily="65" charset="-120"/>
              </a:rPr>
              <a:t>進一步限</a:t>
            </a:r>
            <a:r>
              <a:rPr lang="zh-TW" altLang="en-US" dirty="0" smtClean="0">
                <a:ea typeface="標楷體" pitchFamily="65" charset="-120"/>
              </a:rPr>
              <a:t>縮</a:t>
            </a:r>
            <a:r>
              <a:rPr lang="zh-TW" altLang="zh-TW" dirty="0" smtClean="0">
                <a:ea typeface="標楷體" pitchFamily="65" charset="-120"/>
              </a:rPr>
              <a:t>原住民</a:t>
            </a:r>
            <a:r>
              <a:rPr lang="zh-TW" altLang="en-US" dirty="0" smtClean="0">
                <a:ea typeface="標楷體" pitchFamily="65" charset="-120"/>
              </a:rPr>
              <a:t>族的自然</a:t>
            </a:r>
            <a:r>
              <a:rPr lang="zh-TW" altLang="zh-TW" dirty="0" smtClean="0">
                <a:ea typeface="標楷體" pitchFamily="65" charset="-120"/>
              </a:rPr>
              <a:t>資源權</a:t>
            </a:r>
            <a:r>
              <a:rPr lang="zh-TW" altLang="en-US" dirty="0" smtClean="0">
                <a:ea typeface="標楷體" pitchFamily="65" charset="-120"/>
              </a:rPr>
              <a:t>利。</a:t>
            </a:r>
            <a:endParaRPr lang="en-US" altLang="zh-TW" dirty="0">
              <a:ea typeface="標楷體" pitchFamily="65" charset="-120"/>
            </a:endParaRPr>
          </a:p>
          <a:p>
            <a:pPr marL="723900" indent="-723900">
              <a:buNone/>
            </a:pPr>
            <a:r>
              <a:rPr lang="zh-TW" altLang="en-US" dirty="0" smtClean="0">
                <a:ea typeface="標楷體" pitchFamily="65" charset="-120"/>
              </a:rPr>
              <a:t>三、主流社會對原住民沒有足夠的理解，使相關法規的制定未慮及對原住民生活與文化的衝擊，欠缺配套設計的結果，如同在原住民族與山林間築起無形的高牆，使</a:t>
            </a:r>
            <a:r>
              <a:rPr lang="zh-TW" altLang="zh-TW" dirty="0" smtClean="0">
                <a:ea typeface="標楷體" pitchFamily="65" charset="-120"/>
              </a:rPr>
              <a:t>原住民</a:t>
            </a:r>
            <a:r>
              <a:rPr lang="zh-TW" altLang="en-US" dirty="0" smtClean="0">
                <a:ea typeface="標楷體" pitchFamily="65" charset="-120"/>
              </a:rPr>
              <a:t>族的</a:t>
            </a:r>
            <a:r>
              <a:rPr lang="zh-TW" altLang="zh-TW" dirty="0" smtClean="0">
                <a:ea typeface="標楷體" pitchFamily="65" charset="-120"/>
              </a:rPr>
              <a:t>山林</a:t>
            </a:r>
            <a:r>
              <a:rPr lang="zh-TW" altLang="en-US" dirty="0" smtClean="0">
                <a:ea typeface="標楷體" pitchFamily="65" charset="-120"/>
              </a:rPr>
              <a:t>文化逐漸佚失</a:t>
            </a:r>
            <a:r>
              <a:rPr lang="zh-TW" altLang="zh-TW" dirty="0" smtClean="0">
                <a:ea typeface="標楷體" pitchFamily="65" charset="-120"/>
              </a:rPr>
              <a:t>，山林</a:t>
            </a:r>
            <a:r>
              <a:rPr lang="zh-TW" altLang="zh-TW" dirty="0">
                <a:ea typeface="標楷體" pitchFamily="65" charset="-120"/>
              </a:rPr>
              <a:t>也失去</a:t>
            </a:r>
            <a:r>
              <a:rPr lang="zh-TW" altLang="zh-TW" dirty="0" smtClean="0">
                <a:ea typeface="標楷體" pitchFamily="65" charset="-120"/>
              </a:rPr>
              <a:t>原</a:t>
            </a:r>
            <a:r>
              <a:rPr lang="zh-TW" altLang="en-US" dirty="0" smtClean="0">
                <a:ea typeface="標楷體" pitchFamily="65" charset="-120"/>
              </a:rPr>
              <a:t>住</a:t>
            </a:r>
            <a:r>
              <a:rPr lang="zh-TW" altLang="zh-TW" dirty="0" smtClean="0">
                <a:ea typeface="標楷體" pitchFamily="65" charset="-120"/>
              </a:rPr>
              <a:t>民</a:t>
            </a:r>
            <a:r>
              <a:rPr lang="zh-TW" altLang="en-US" dirty="0" smtClean="0">
                <a:ea typeface="標楷體" pitchFamily="65" charset="-120"/>
              </a:rPr>
              <a:t>族</a:t>
            </a:r>
            <a:r>
              <a:rPr lang="zh-TW" altLang="zh-TW" dirty="0" smtClean="0">
                <a:ea typeface="標楷體" pitchFamily="65" charset="-120"/>
              </a:rPr>
              <a:t>的</a:t>
            </a:r>
            <a:r>
              <a:rPr lang="zh-TW" altLang="zh-TW" dirty="0">
                <a:ea typeface="標楷體" pitchFamily="65" charset="-120"/>
              </a:rPr>
              <a:t>傳統</a:t>
            </a:r>
            <a:r>
              <a:rPr lang="zh-TW" altLang="zh-TW" dirty="0" smtClean="0">
                <a:ea typeface="標楷體" pitchFamily="65" charset="-120"/>
              </a:rPr>
              <a:t>守護</a:t>
            </a:r>
            <a:r>
              <a:rPr lang="zh-TW" altLang="en-US" dirty="0" smtClean="0">
                <a:ea typeface="標楷體" pitchFamily="65" charset="-120"/>
              </a:rPr>
              <a:t>。</a:t>
            </a:r>
            <a:endParaRPr lang="zh-TW" altLang="zh-TW" dirty="0">
              <a:ea typeface="標楷體" pitchFamily="65" charset="-12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5</a:t>
            </a:fld>
            <a:endParaRPr lang="zh-TW" altLang="en-US"/>
          </a:p>
        </p:txBody>
      </p:sp>
      <p:sp>
        <p:nvSpPr>
          <p:cNvPr id="5" name="標題 4"/>
          <p:cNvSpPr>
            <a:spLocks noGrp="1"/>
          </p:cNvSpPr>
          <p:nvPr>
            <p:ph type="title"/>
          </p:nvPr>
        </p:nvSpPr>
        <p:spPr>
          <a:xfrm>
            <a:off x="395536" y="476672"/>
            <a:ext cx="8229600" cy="868958"/>
          </a:xfrm>
        </p:spPr>
        <p:txBody>
          <a:bodyPr/>
          <a:lstStyle/>
          <a:p>
            <a:endParaRPr lang="zh-TW" altLang="en-US" dirty="0"/>
          </a:p>
        </p:txBody>
      </p:sp>
    </p:spTree>
    <p:extLst>
      <p:ext uri="{BB962C8B-B14F-4D97-AF65-F5344CB8AC3E}">
        <p14:creationId xmlns:p14="http://schemas.microsoft.com/office/powerpoint/2010/main" val="3181874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868958"/>
          </a:xfrm>
        </p:spPr>
        <p:txBody>
          <a:bodyPr/>
          <a:lstStyle/>
          <a:p>
            <a:r>
              <a:rPr lang="zh-TW" altLang="en-US" b="1" dirty="0" smtClean="0">
                <a:latin typeface="標楷體" pitchFamily="65" charset="-120"/>
                <a:ea typeface="標楷體" pitchFamily="65" charset="-120"/>
              </a:rPr>
              <a:t>貳、原住民族權利意識覺醒</a:t>
            </a:r>
            <a:r>
              <a:rPr lang="zh-TW" altLang="en-US" b="1" dirty="0">
                <a:latin typeface="標楷體" pitchFamily="65" charset="-120"/>
                <a:ea typeface="標楷體" pitchFamily="65" charset="-120"/>
              </a:rPr>
              <a:t>之</a:t>
            </a:r>
            <a:r>
              <a:rPr lang="zh-TW" altLang="en-US" b="1" dirty="0" smtClean="0">
                <a:latin typeface="標楷體" pitchFamily="65" charset="-120"/>
                <a:ea typeface="標楷體" pitchFamily="65" charset="-120"/>
              </a:rPr>
              <a:t>挑戰</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596812" y="1124744"/>
            <a:ext cx="8229600" cy="4741987"/>
          </a:xfrm>
        </p:spPr>
        <p:txBody>
          <a:bodyPr>
            <a:normAutofit/>
          </a:bodyPr>
          <a:lstStyle/>
          <a:p>
            <a:pPr>
              <a:spcBef>
                <a:spcPts val="600"/>
              </a:spcBef>
            </a:pPr>
            <a:r>
              <a:rPr lang="en-US" altLang="zh-TW" sz="2400" dirty="0" smtClean="0">
                <a:ea typeface="標楷體" pitchFamily="65" charset="-120"/>
              </a:rPr>
              <a:t>1992</a:t>
            </a:r>
            <a:r>
              <a:rPr lang="zh-TW" altLang="en-US" sz="2400" dirty="0" smtClean="0">
                <a:ea typeface="標楷體" pitchFamily="65" charset="-120"/>
              </a:rPr>
              <a:t>年國會全面改選，得以產生具代表性的原住民族立委。</a:t>
            </a:r>
            <a:endParaRPr lang="en-US" altLang="zh-TW" sz="2400" dirty="0" smtClean="0">
              <a:ea typeface="標楷體" pitchFamily="65" charset="-120"/>
            </a:endParaRPr>
          </a:p>
          <a:p>
            <a:pPr>
              <a:spcBef>
                <a:spcPts val="600"/>
              </a:spcBef>
            </a:pPr>
            <a:r>
              <a:rPr lang="en-US" altLang="zh-TW" sz="2400" dirty="0" smtClean="0">
                <a:ea typeface="標楷體" pitchFamily="65" charset="-120"/>
              </a:rPr>
              <a:t>1996</a:t>
            </a:r>
            <a:r>
              <a:rPr lang="zh-TW" altLang="en-US" sz="2400" dirty="0" smtClean="0">
                <a:ea typeface="標楷體" pitchFamily="65" charset="-120"/>
              </a:rPr>
              <a:t>年「行政院原住民</a:t>
            </a:r>
            <a:r>
              <a:rPr lang="en-US" altLang="zh-TW" sz="2400" dirty="0" smtClean="0">
                <a:ea typeface="標楷體" pitchFamily="65" charset="-120"/>
              </a:rPr>
              <a:t>(</a:t>
            </a:r>
            <a:r>
              <a:rPr lang="zh-TW" altLang="en-US" sz="2400" dirty="0" smtClean="0">
                <a:ea typeface="標楷體" pitchFamily="65" charset="-120"/>
              </a:rPr>
              <a:t>族</a:t>
            </a:r>
            <a:r>
              <a:rPr lang="en-US" altLang="zh-TW" sz="2400" dirty="0" smtClean="0">
                <a:ea typeface="標楷體" pitchFamily="65" charset="-120"/>
              </a:rPr>
              <a:t>)</a:t>
            </a:r>
            <a:r>
              <a:rPr lang="zh-TW" altLang="en-US" sz="2400" dirty="0" smtClean="0">
                <a:ea typeface="標楷體" pitchFamily="65" charset="-120"/>
              </a:rPr>
              <a:t>委員會」成立。</a:t>
            </a:r>
            <a:endParaRPr lang="en-US" altLang="zh-TW" sz="2400" dirty="0" smtClean="0">
              <a:ea typeface="標楷體" pitchFamily="65" charset="-120"/>
            </a:endParaRPr>
          </a:p>
          <a:p>
            <a:pPr>
              <a:spcBef>
                <a:spcPts val="600"/>
              </a:spcBef>
            </a:pPr>
            <a:r>
              <a:rPr lang="en-US" altLang="zh-TW" sz="2400" dirty="0" smtClean="0">
                <a:ea typeface="標楷體" pitchFamily="65" charset="-120"/>
              </a:rPr>
              <a:t>2005</a:t>
            </a:r>
            <a:r>
              <a:rPr lang="zh-TW" altLang="en-US" sz="2400" dirty="0" smtClean="0">
                <a:ea typeface="標楷體" pitchFamily="65" charset="-120"/>
              </a:rPr>
              <a:t>年原住民族</a:t>
            </a:r>
            <a:r>
              <a:rPr lang="zh-TW" altLang="en-US" sz="2400" dirty="0">
                <a:ea typeface="標楷體" pitchFamily="65" charset="-120"/>
              </a:rPr>
              <a:t>基本法公</a:t>
            </a:r>
            <a:r>
              <a:rPr lang="zh-TW" altLang="en-US" sz="2400" dirty="0" smtClean="0">
                <a:ea typeface="標楷體" pitchFamily="65" charset="-120"/>
              </a:rPr>
              <a:t>布施行。</a:t>
            </a:r>
            <a:endParaRPr lang="en-US" altLang="zh-TW" sz="2400" dirty="0" smtClean="0">
              <a:ea typeface="標楷體" pitchFamily="65" charset="-120"/>
            </a:endParaRPr>
          </a:p>
          <a:p>
            <a:pPr>
              <a:spcBef>
                <a:spcPts val="600"/>
              </a:spcBef>
            </a:pPr>
            <a:r>
              <a:rPr lang="en-US" altLang="zh-TW" sz="2400" dirty="0" smtClean="0">
                <a:ea typeface="標楷體" pitchFamily="65" charset="-120"/>
              </a:rPr>
              <a:t>2006</a:t>
            </a:r>
            <a:r>
              <a:rPr lang="zh-TW" altLang="en-US" sz="2400" dirty="0" smtClean="0">
                <a:ea typeface="標楷體" pitchFamily="65" charset="-120"/>
              </a:rPr>
              <a:t>年林務局嘉義林區管理處規劃阿里山森林鐵路三合一民營案，引發鄒族陳情抗議。</a:t>
            </a:r>
            <a:endParaRPr lang="en-US" altLang="zh-TW" sz="2400" dirty="0" smtClean="0">
              <a:ea typeface="標楷體" pitchFamily="65" charset="-120"/>
            </a:endParaRPr>
          </a:p>
          <a:p>
            <a:pPr>
              <a:spcBef>
                <a:spcPts val="600"/>
              </a:spcBef>
            </a:pPr>
            <a:r>
              <a:rPr lang="en-US" altLang="zh-TW" sz="2400" dirty="0" smtClean="0">
                <a:ea typeface="標楷體" pitchFamily="65" charset="-120"/>
              </a:rPr>
              <a:t>2010</a:t>
            </a:r>
            <a:r>
              <a:rPr lang="zh-TW" altLang="en-US" sz="2400" dirty="0" smtClean="0">
                <a:ea typeface="標楷體" pitchFamily="65" charset="-120"/>
              </a:rPr>
              <a:t>年司馬庫斯風倒櫸木事件</a:t>
            </a:r>
            <a:r>
              <a:rPr lang="zh-TW" altLang="zh-TW" sz="2400" dirty="0" smtClean="0">
                <a:ea typeface="標楷體" pitchFamily="65" charset="-120"/>
              </a:rPr>
              <a:t>宣判</a:t>
            </a:r>
            <a:r>
              <a:rPr lang="zh-TW" altLang="zh-TW" sz="2400" dirty="0">
                <a:ea typeface="標楷體" pitchFamily="65" charset="-120"/>
              </a:rPr>
              <a:t>無罪</a:t>
            </a:r>
            <a:r>
              <a:rPr lang="zh-TW" altLang="en-US" sz="2400" dirty="0" smtClean="0">
                <a:ea typeface="標楷體" pitchFamily="65" charset="-120"/>
              </a:rPr>
              <a:t>，重新省思原住民</a:t>
            </a:r>
            <a:r>
              <a:rPr lang="zh-TW" altLang="en-US" sz="2400" dirty="0">
                <a:ea typeface="標楷體" pitchFamily="65" charset="-120"/>
              </a:rPr>
              <a:t>族</a:t>
            </a:r>
            <a:r>
              <a:rPr lang="zh-TW" altLang="en-US" sz="2400" dirty="0" smtClean="0">
                <a:ea typeface="標楷體" pitchFamily="65" charset="-120"/>
              </a:rPr>
              <a:t>傳統</a:t>
            </a:r>
            <a:r>
              <a:rPr lang="zh-TW" altLang="zh-TW" sz="2400" dirty="0" smtClean="0">
                <a:ea typeface="標楷體" pitchFamily="65" charset="-120"/>
              </a:rPr>
              <a:t>領域</a:t>
            </a:r>
            <a:r>
              <a:rPr lang="zh-TW" altLang="en-US" sz="2400" dirty="0" smtClean="0">
                <a:ea typeface="標楷體" pitchFamily="65" charset="-120"/>
              </a:rPr>
              <a:t>及</a:t>
            </a:r>
            <a:r>
              <a:rPr lang="zh-TW" altLang="zh-TW" sz="2400" dirty="0" smtClean="0">
                <a:ea typeface="標楷體" pitchFamily="65" charset="-120"/>
              </a:rPr>
              <a:t>生活</a:t>
            </a:r>
            <a:r>
              <a:rPr lang="zh-TW" altLang="zh-TW" sz="2400" dirty="0">
                <a:ea typeface="標楷體" pitchFamily="65" charset="-120"/>
              </a:rPr>
              <a:t>慣俗</a:t>
            </a:r>
            <a:r>
              <a:rPr lang="zh-TW" altLang="en-US" sz="2400" dirty="0">
                <a:ea typeface="標楷體" pitchFamily="65" charset="-120"/>
              </a:rPr>
              <a:t>權利。</a:t>
            </a:r>
            <a:endParaRPr lang="en-US" altLang="zh-TW" sz="2400" dirty="0">
              <a:ea typeface="標楷體" pitchFamily="65" charset="-120"/>
            </a:endParaRPr>
          </a:p>
          <a:p>
            <a:pPr>
              <a:spcBef>
                <a:spcPts val="600"/>
              </a:spcBef>
            </a:pPr>
            <a:endParaRPr lang="en-US" altLang="zh-TW" sz="2400" dirty="0" smtClean="0">
              <a:ea typeface="標楷體" pitchFamily="65" charset="-120"/>
            </a:endParaRPr>
          </a:p>
          <a:p>
            <a:pPr>
              <a:spcBef>
                <a:spcPts val="600"/>
              </a:spcBef>
            </a:pPr>
            <a:endParaRPr lang="zh-TW" altLang="en-US" sz="2400" dirty="0"/>
          </a:p>
        </p:txBody>
      </p:sp>
      <p:sp>
        <p:nvSpPr>
          <p:cNvPr id="4" name="投影片編號版面配置區 3"/>
          <p:cNvSpPr>
            <a:spLocks noGrp="1"/>
          </p:cNvSpPr>
          <p:nvPr>
            <p:ph type="sldNum" sz="quarter" idx="12"/>
          </p:nvPr>
        </p:nvSpPr>
        <p:spPr/>
        <p:txBody>
          <a:bodyPr/>
          <a:lstStyle/>
          <a:p>
            <a:fld id="{2862FAE5-B0D8-4A07-BB9A-187BDA8C03BF}" type="slidenum">
              <a:rPr lang="zh-TW" altLang="en-US" smtClean="0"/>
              <a:pPr/>
              <a:t>6</a:t>
            </a:fld>
            <a:endParaRPr lang="zh-TW" altLang="en-US"/>
          </a:p>
        </p:txBody>
      </p:sp>
      <p:pic>
        <p:nvPicPr>
          <p:cNvPr id="5" name="Picture 2" descr="D:\002-允如\原住民\照片\20100209公視司馬庫斯櫸木案.jpg"/>
          <p:cNvPicPr>
            <a:picLocks noChangeAspect="1" noChangeArrowheads="1"/>
          </p:cNvPicPr>
          <p:nvPr/>
        </p:nvPicPr>
        <p:blipFill>
          <a:blip r:embed="rId2" cstate="print"/>
          <a:srcRect/>
          <a:stretch>
            <a:fillRect/>
          </a:stretch>
        </p:blipFill>
        <p:spPr bwMode="auto">
          <a:xfrm>
            <a:off x="821837" y="4149080"/>
            <a:ext cx="3113584" cy="2335188"/>
          </a:xfrm>
          <a:prstGeom prst="rect">
            <a:avLst/>
          </a:prstGeom>
          <a:noFill/>
        </p:spPr>
      </p:pic>
      <p:pic>
        <p:nvPicPr>
          <p:cNvPr id="6" name="Picture 3" descr="D:\002-允如\原住民\照片\司馬庫斯櫸木案-臺灣好生活電子報.jpg"/>
          <p:cNvPicPr>
            <a:picLocks noChangeAspect="1" noChangeArrowheads="1"/>
          </p:cNvPicPr>
          <p:nvPr/>
        </p:nvPicPr>
        <p:blipFill>
          <a:blip r:embed="rId3" cstate="print"/>
          <a:srcRect/>
          <a:stretch>
            <a:fillRect/>
          </a:stretch>
        </p:blipFill>
        <p:spPr bwMode="auto">
          <a:xfrm>
            <a:off x="4788023" y="4149080"/>
            <a:ext cx="3488863" cy="2325907"/>
          </a:xfrm>
          <a:prstGeom prst="rect">
            <a:avLst/>
          </a:prstGeom>
          <a:noFill/>
        </p:spPr>
      </p:pic>
      <p:sp>
        <p:nvSpPr>
          <p:cNvPr id="7" name="文字方塊 6"/>
          <p:cNvSpPr txBox="1"/>
          <p:nvPr/>
        </p:nvSpPr>
        <p:spPr>
          <a:xfrm>
            <a:off x="4788024" y="6474988"/>
            <a:ext cx="4104456" cy="400110"/>
          </a:xfrm>
          <a:prstGeom prst="rect">
            <a:avLst/>
          </a:prstGeom>
          <a:noFill/>
        </p:spPr>
        <p:txBody>
          <a:bodyPr wrap="square" rtlCol="0">
            <a:spAutoFit/>
          </a:bodyPr>
          <a:lstStyle/>
          <a:p>
            <a:r>
              <a:rPr lang="zh-TW" altLang="en-US" sz="1000" dirty="0" smtClean="0"/>
              <a:t>資料來源：臺灣好生活電子報</a:t>
            </a:r>
            <a:endParaRPr lang="en-US" altLang="zh-TW" sz="1000" dirty="0" smtClean="0"/>
          </a:p>
          <a:p>
            <a:r>
              <a:rPr lang="en-US" altLang="zh-TW" sz="1000" dirty="0" smtClean="0"/>
              <a:t>http://www.taiwangoodlife.org/story/20070530/273</a:t>
            </a:r>
            <a:endParaRPr lang="zh-TW" altLang="en-US" sz="1000" dirty="0"/>
          </a:p>
        </p:txBody>
      </p:sp>
      <p:sp>
        <p:nvSpPr>
          <p:cNvPr id="8" name="文字方塊 7"/>
          <p:cNvSpPr txBox="1"/>
          <p:nvPr/>
        </p:nvSpPr>
        <p:spPr>
          <a:xfrm>
            <a:off x="611561" y="6484268"/>
            <a:ext cx="4464496" cy="400110"/>
          </a:xfrm>
          <a:prstGeom prst="rect">
            <a:avLst/>
          </a:prstGeom>
          <a:noFill/>
        </p:spPr>
        <p:txBody>
          <a:bodyPr wrap="square" rtlCol="0">
            <a:spAutoFit/>
          </a:bodyPr>
          <a:lstStyle/>
          <a:p>
            <a:r>
              <a:rPr lang="zh-TW" altLang="en-US" sz="1000" dirty="0" smtClean="0"/>
              <a:t>資料來源：</a:t>
            </a:r>
            <a:r>
              <a:rPr lang="en-US" altLang="zh-TW" sz="1000" dirty="0" smtClean="0"/>
              <a:t>2010-2-9</a:t>
            </a:r>
            <a:r>
              <a:rPr lang="zh-TW" altLang="en-US" sz="1000" dirty="0" smtClean="0"/>
              <a:t>公視晚間新聞</a:t>
            </a:r>
            <a:endParaRPr lang="en-US" altLang="zh-TW" sz="1000" dirty="0" smtClean="0"/>
          </a:p>
          <a:p>
            <a:r>
              <a:rPr lang="en-US" altLang="zh-TW" sz="1000" dirty="0" smtClean="0"/>
              <a:t>https://www.youtube.com/watch?v=FeEKxPj7_jY</a:t>
            </a:r>
            <a:endParaRPr lang="zh-TW" altLang="en-US" sz="1000" dirty="0"/>
          </a:p>
        </p:txBody>
      </p:sp>
    </p:spTree>
    <p:extLst>
      <p:ext uri="{BB962C8B-B14F-4D97-AF65-F5344CB8AC3E}">
        <p14:creationId xmlns:p14="http://schemas.microsoft.com/office/powerpoint/2010/main" val="1607220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p:cNvSpPr>
            <a:spLocks noGrp="1"/>
          </p:cNvSpPr>
          <p:nvPr>
            <p:ph idx="1"/>
          </p:nvPr>
        </p:nvSpPr>
        <p:spPr>
          <a:xfrm>
            <a:off x="457200" y="2220267"/>
            <a:ext cx="8229600" cy="4309939"/>
          </a:xfrm>
        </p:spPr>
        <p:txBody>
          <a:bodyPr>
            <a:normAutofit lnSpcReduction="10000"/>
          </a:bodyPr>
          <a:lstStyle/>
          <a:p>
            <a:pPr lvl="1">
              <a:buFont typeface="Wingdings" panose="05000000000000000000" pitchFamily="2" charset="2"/>
              <a:buChar char="l"/>
            </a:pPr>
            <a:r>
              <a:rPr lang="en-US" altLang="zh-TW" sz="2800" dirty="0" smtClean="0">
                <a:ea typeface="標楷體" panose="03000509000000000000" pitchFamily="65" charset="-120"/>
              </a:rPr>
              <a:t>2004</a:t>
            </a:r>
            <a:r>
              <a:rPr lang="zh-TW" altLang="en-US" sz="2800" dirty="0" smtClean="0">
                <a:ea typeface="標楷體" panose="03000509000000000000" pitchFamily="65" charset="-120"/>
              </a:rPr>
              <a:t>年修訂森林法第</a:t>
            </a:r>
            <a:r>
              <a:rPr lang="en-US" altLang="zh-TW" sz="2800" dirty="0" smtClean="0">
                <a:ea typeface="標楷體" panose="03000509000000000000" pitchFamily="65" charset="-120"/>
              </a:rPr>
              <a:t>15</a:t>
            </a:r>
            <a:r>
              <a:rPr lang="zh-TW" altLang="en-US" sz="2800" dirty="0" smtClean="0">
                <a:ea typeface="標楷體" panose="03000509000000000000" pitchFamily="65" charset="-120"/>
              </a:rPr>
              <a:t>條，明</a:t>
            </a:r>
            <a:r>
              <a:rPr lang="zh-TW" altLang="en-US" sz="2800" dirty="0">
                <a:ea typeface="標楷體" panose="03000509000000000000" pitchFamily="65" charset="-120"/>
              </a:rPr>
              <a:t>定森林位於原住民族傳統領域土地者，原住民</a:t>
            </a:r>
            <a:r>
              <a:rPr lang="zh-TW" altLang="en-US" sz="2800" dirty="0" smtClean="0">
                <a:ea typeface="標楷體" panose="03000509000000000000" pitchFamily="65" charset="-120"/>
              </a:rPr>
              <a:t>得依生活慣俗採取森林產物。</a:t>
            </a:r>
            <a:endParaRPr lang="en-US" altLang="zh-TW" sz="2800" dirty="0" smtClean="0">
              <a:ea typeface="標楷體" panose="03000509000000000000" pitchFamily="65" charset="-120"/>
            </a:endParaRPr>
          </a:p>
          <a:p>
            <a:pPr lvl="1">
              <a:buFont typeface="Wingdings" panose="05000000000000000000" pitchFamily="2" charset="2"/>
              <a:buChar char="l"/>
            </a:pPr>
            <a:r>
              <a:rPr lang="en-US" altLang="zh-TW" sz="2800" dirty="0" smtClean="0">
                <a:ea typeface="標楷體" panose="03000509000000000000" pitchFamily="65" charset="-120"/>
              </a:rPr>
              <a:t>2004</a:t>
            </a:r>
            <a:r>
              <a:rPr lang="zh-TW" altLang="en-US" sz="2800" dirty="0" smtClean="0">
                <a:ea typeface="標楷體" panose="03000509000000000000" pitchFamily="65" charset="-120"/>
              </a:rPr>
              <a:t>年</a:t>
            </a:r>
            <a:r>
              <a:rPr lang="zh-TW" altLang="en-US" sz="2800" dirty="0">
                <a:ea typeface="標楷體" panose="03000509000000000000" pitchFamily="65" charset="-120"/>
              </a:rPr>
              <a:t>修訂</a:t>
            </a:r>
            <a:r>
              <a:rPr lang="zh-TW" altLang="en-US" sz="2800" dirty="0" smtClean="0">
                <a:ea typeface="標楷體" panose="03000509000000000000" pitchFamily="65" charset="-120"/>
              </a:rPr>
              <a:t>野生動物保育法第</a:t>
            </a:r>
            <a:r>
              <a:rPr lang="en-US" altLang="zh-TW" sz="2800" dirty="0" smtClean="0">
                <a:ea typeface="標楷體" panose="03000509000000000000" pitchFamily="65" charset="-120"/>
              </a:rPr>
              <a:t>21</a:t>
            </a:r>
            <a:r>
              <a:rPr lang="zh-TW" altLang="en-US" sz="2800" dirty="0" smtClean="0">
                <a:ea typeface="標楷體" panose="03000509000000000000" pitchFamily="65" charset="-120"/>
              </a:rPr>
              <a:t>、</a:t>
            </a:r>
            <a:r>
              <a:rPr lang="en-US" altLang="zh-TW" sz="2800" dirty="0" smtClean="0">
                <a:ea typeface="標楷體" panose="03000509000000000000" pitchFamily="65" charset="-120"/>
              </a:rPr>
              <a:t>22</a:t>
            </a:r>
            <a:r>
              <a:rPr lang="zh-TW" altLang="en-US" sz="2800" dirty="0" smtClean="0">
                <a:ea typeface="標楷體" panose="03000509000000000000" pitchFamily="65" charset="-120"/>
              </a:rPr>
              <a:t>條，增訂</a:t>
            </a:r>
            <a:r>
              <a:rPr lang="en-US" altLang="zh-TW" sz="2800" dirty="0" smtClean="0">
                <a:ea typeface="標楷體" panose="03000509000000000000" pitchFamily="65" charset="-120"/>
              </a:rPr>
              <a:t>21-1</a:t>
            </a:r>
            <a:r>
              <a:rPr lang="zh-TW" altLang="en-US" sz="2800" dirty="0" smtClean="0">
                <a:ea typeface="標楷體" panose="03000509000000000000" pitchFamily="65" charset="-120"/>
              </a:rPr>
              <a:t>、</a:t>
            </a:r>
            <a:r>
              <a:rPr lang="en-US" altLang="zh-TW" sz="2800" dirty="0" smtClean="0">
                <a:ea typeface="標楷體" panose="03000509000000000000" pitchFamily="65" charset="-120"/>
              </a:rPr>
              <a:t>51-1</a:t>
            </a:r>
            <a:r>
              <a:rPr lang="zh-TW" altLang="en-US" sz="2800" dirty="0" smtClean="0">
                <a:ea typeface="標楷體" panose="03000509000000000000" pitchFamily="65" charset="-120"/>
              </a:rPr>
              <a:t>條，明定原住民族基於傳統文化、祭儀，得獵捕、宰殺或利用野生動物。</a:t>
            </a:r>
            <a:endParaRPr lang="en-US" altLang="zh-TW" sz="2800" dirty="0" smtClean="0">
              <a:ea typeface="標楷體" panose="03000509000000000000" pitchFamily="65" charset="-120"/>
            </a:endParaRPr>
          </a:p>
          <a:p>
            <a:pPr lvl="1">
              <a:buFont typeface="Wingdings" panose="05000000000000000000" pitchFamily="2" charset="2"/>
              <a:buChar char="l"/>
            </a:pPr>
            <a:r>
              <a:rPr lang="en-US" altLang="zh-TW" sz="2800" dirty="0" smtClean="0">
                <a:ea typeface="標楷體" panose="03000509000000000000" pitchFamily="65" charset="-120"/>
              </a:rPr>
              <a:t>2013</a:t>
            </a:r>
            <a:r>
              <a:rPr lang="zh-TW" altLang="en-US" sz="2800" dirty="0" smtClean="0">
                <a:ea typeface="標楷體" panose="03000509000000000000" pitchFamily="65" charset="-120"/>
              </a:rPr>
              <a:t>年</a:t>
            </a:r>
            <a:r>
              <a:rPr lang="zh-TW" altLang="en-US" sz="2800" dirty="0">
                <a:ea typeface="標楷體" panose="03000509000000000000" pitchFamily="65" charset="-120"/>
              </a:rPr>
              <a:t>修訂</a:t>
            </a:r>
            <a:r>
              <a:rPr lang="zh-TW" altLang="zh-TW" sz="2800" dirty="0" smtClean="0">
                <a:ea typeface="標楷體" panose="03000509000000000000" pitchFamily="65" charset="-120"/>
              </a:rPr>
              <a:t>國有林產物</a:t>
            </a:r>
            <a:r>
              <a:rPr lang="zh-TW" altLang="zh-TW" sz="2800" dirty="0">
                <a:ea typeface="標楷體" panose="03000509000000000000" pitchFamily="65" charset="-120"/>
              </a:rPr>
              <a:t>處分規則第</a:t>
            </a:r>
            <a:r>
              <a:rPr lang="en-US" altLang="zh-TW" sz="2800" dirty="0">
                <a:ea typeface="標楷體" panose="03000509000000000000" pitchFamily="65" charset="-120"/>
              </a:rPr>
              <a:t>14</a:t>
            </a:r>
            <a:r>
              <a:rPr lang="zh-TW" altLang="zh-TW" sz="2800" dirty="0">
                <a:ea typeface="標楷體" panose="03000509000000000000" pitchFamily="65" charset="-120"/>
              </a:rPr>
              <a:t>條</a:t>
            </a:r>
            <a:r>
              <a:rPr lang="zh-TW" altLang="en-US" sz="2800" dirty="0">
                <a:ea typeface="標楷體" panose="03000509000000000000" pitchFamily="65" charset="-120"/>
              </a:rPr>
              <a:t>、第</a:t>
            </a:r>
            <a:r>
              <a:rPr lang="en-US" altLang="zh-TW" sz="2800" dirty="0">
                <a:ea typeface="標楷體" panose="03000509000000000000" pitchFamily="65" charset="-120"/>
              </a:rPr>
              <a:t>15</a:t>
            </a:r>
            <a:r>
              <a:rPr lang="zh-TW" altLang="en-US" sz="2800" dirty="0">
                <a:ea typeface="標楷體" panose="03000509000000000000" pitchFamily="65" charset="-120"/>
              </a:rPr>
              <a:t>條，</a:t>
            </a:r>
            <a:r>
              <a:rPr lang="zh-TW" altLang="zh-TW" sz="2800" dirty="0">
                <a:ea typeface="標楷體" panose="03000509000000000000" pitchFamily="65" charset="-120"/>
              </a:rPr>
              <a:t>增訂原住民自用</a:t>
            </a:r>
            <a:r>
              <a:rPr lang="zh-TW" altLang="en-US" sz="2800" dirty="0">
                <a:ea typeface="標楷體" panose="03000509000000000000" pitchFamily="65" charset="-120"/>
              </a:rPr>
              <a:t>得</a:t>
            </a:r>
            <a:r>
              <a:rPr lang="zh-TW" altLang="zh-TW" sz="2800" dirty="0">
                <a:ea typeface="標楷體" panose="03000509000000000000" pitchFamily="65" charset="-120"/>
              </a:rPr>
              <a:t>專案採取、</a:t>
            </a:r>
            <a:r>
              <a:rPr lang="zh-TW" altLang="zh-TW" sz="2800" dirty="0" smtClean="0">
                <a:ea typeface="標楷體" panose="03000509000000000000" pitchFamily="65" charset="-120"/>
              </a:rPr>
              <a:t>優先</a:t>
            </a:r>
            <a:r>
              <a:rPr lang="zh-TW" altLang="en-US" sz="2800" dirty="0" smtClean="0">
                <a:ea typeface="標楷體" panose="03000509000000000000" pitchFamily="65" charset="-120"/>
              </a:rPr>
              <a:t>比價或議價取得</a:t>
            </a:r>
            <a:r>
              <a:rPr lang="zh-TW" altLang="zh-TW" sz="2800" dirty="0" smtClean="0">
                <a:ea typeface="標楷體" panose="03000509000000000000" pitchFamily="65" charset="-120"/>
              </a:rPr>
              <a:t>林產物</a:t>
            </a:r>
            <a:r>
              <a:rPr lang="zh-TW" altLang="en-US" sz="2800" dirty="0">
                <a:ea typeface="標楷體" panose="03000509000000000000" pitchFamily="65" charset="-120"/>
              </a:rPr>
              <a:t>及基於傳統文化、祭儀或自用使用漂流木</a:t>
            </a:r>
            <a:r>
              <a:rPr lang="zh-TW" altLang="zh-TW" sz="2800" dirty="0">
                <a:ea typeface="標楷體" panose="03000509000000000000" pitchFamily="65" charset="-120"/>
              </a:rPr>
              <a:t>等規定</a:t>
            </a:r>
            <a:r>
              <a:rPr lang="zh-TW" altLang="en-US" sz="2800" dirty="0">
                <a:ea typeface="標楷體" panose="03000509000000000000" pitchFamily="65" charset="-120"/>
              </a:rPr>
              <a:t>。</a:t>
            </a:r>
            <a:endParaRPr lang="en-US" altLang="zh-TW" sz="2800" dirty="0">
              <a:ea typeface="標楷體" panose="03000509000000000000" pitchFamily="65" charset="-120"/>
            </a:endParaRPr>
          </a:p>
          <a:p>
            <a:pPr lvl="1">
              <a:buFont typeface="Wingdings" panose="05000000000000000000" pitchFamily="2" charset="2"/>
              <a:buChar char="l"/>
            </a:pPr>
            <a:endParaRPr lang="en-US" altLang="zh-TW" sz="2800" dirty="0" smtClean="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fld id="{D5BB0087-D46E-469B-A30C-1E67CE13C3A6}" type="slidenum">
              <a:rPr lang="zh-TW" altLang="en-US" smtClean="0"/>
              <a:pPr/>
              <a:t>7</a:t>
            </a:fld>
            <a:endParaRPr lang="zh-TW" altLang="en-US" dirty="0"/>
          </a:p>
        </p:txBody>
      </p:sp>
      <p:sp>
        <p:nvSpPr>
          <p:cNvPr id="2" name="標題 1"/>
          <p:cNvSpPr>
            <a:spLocks noGrp="1"/>
          </p:cNvSpPr>
          <p:nvPr>
            <p:ph type="title"/>
          </p:nvPr>
        </p:nvSpPr>
        <p:spPr>
          <a:xfrm>
            <a:off x="457200" y="1340768"/>
            <a:ext cx="8229600" cy="868958"/>
          </a:xfrm>
        </p:spPr>
        <p:txBody>
          <a:bodyPr>
            <a:normAutofit/>
          </a:bodyPr>
          <a:lstStyle/>
          <a:p>
            <a:pPr algn="l"/>
            <a:r>
              <a:rPr lang="zh-TW" altLang="en-US" b="1" dirty="0" smtClean="0">
                <a:latin typeface="標楷體" panose="03000509000000000000" pitchFamily="65" charset="-120"/>
                <a:ea typeface="標楷體" panose="03000509000000000000" pitchFamily="65" charset="-120"/>
              </a:rPr>
              <a:t>一、修訂法令規章</a:t>
            </a:r>
            <a:endParaRPr lang="zh-TW" altLang="en-US" b="1" dirty="0"/>
          </a:p>
        </p:txBody>
      </p:sp>
      <p:sp>
        <p:nvSpPr>
          <p:cNvPr id="5" name="標題 7"/>
          <p:cNvSpPr txBox="1">
            <a:spLocks/>
          </p:cNvSpPr>
          <p:nvPr/>
        </p:nvSpPr>
        <p:spPr>
          <a:xfrm>
            <a:off x="467544" y="615826"/>
            <a:ext cx="8229600"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baseline="0">
                <a:solidFill>
                  <a:schemeClr val="tx1"/>
                </a:solidFill>
                <a:latin typeface="Calibri" pitchFamily="34" charset="0"/>
                <a:ea typeface="微軟正黑體" pitchFamily="34" charset="-120"/>
                <a:cs typeface="+mj-cs"/>
              </a:defRPr>
            </a:lvl1pPr>
          </a:lstStyle>
          <a:p>
            <a:r>
              <a:rPr lang="zh-TW" altLang="en-US" sz="4000" b="1" dirty="0" smtClean="0">
                <a:latin typeface="標楷體" panose="03000509000000000000" pitchFamily="65" charset="-120"/>
                <a:ea typeface="標楷體" panose="03000509000000000000" pitchFamily="65" charset="-120"/>
              </a:rPr>
              <a:t>參、面對挑戰的因應作為</a:t>
            </a:r>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91098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229600" cy="868958"/>
          </a:xfrm>
        </p:spPr>
        <p:txBody>
          <a:bodyPr>
            <a:normAutofit/>
          </a:bodyPr>
          <a:lstStyle/>
          <a:p>
            <a:pPr algn="l"/>
            <a:r>
              <a:rPr lang="zh-TW" altLang="en-US" b="1" dirty="0" smtClean="0">
                <a:latin typeface="標楷體" panose="03000509000000000000" pitchFamily="65" charset="-120"/>
                <a:ea typeface="標楷體" panose="03000509000000000000" pitchFamily="65" charset="-120"/>
              </a:rPr>
              <a:t>二、開啟</a:t>
            </a:r>
            <a:r>
              <a:rPr lang="zh-TW" altLang="en-US" b="1" dirty="0">
                <a:latin typeface="標楷體" panose="03000509000000000000" pitchFamily="65" charset="-120"/>
                <a:ea typeface="標楷體" panose="03000509000000000000" pitchFamily="65" charset="-120"/>
              </a:rPr>
              <a:t>與原住民族部落的</a:t>
            </a:r>
            <a:r>
              <a:rPr lang="zh-TW" altLang="en-US" b="1" dirty="0" smtClean="0">
                <a:latin typeface="標楷體" panose="03000509000000000000" pitchFamily="65" charset="-120"/>
                <a:ea typeface="標楷體" panose="03000509000000000000" pitchFamily="65" charset="-120"/>
              </a:rPr>
              <a:t>合作</a:t>
            </a: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23528" y="1250758"/>
            <a:ext cx="4546848" cy="5490610"/>
          </a:xfrm>
        </p:spPr>
        <p:txBody>
          <a:bodyPr>
            <a:noAutofit/>
          </a:bodyPr>
          <a:lstStyle/>
          <a:p>
            <a:pPr marL="542925" lvl="0" indent="-542925">
              <a:lnSpc>
                <a:spcPct val="100000"/>
              </a:lnSpc>
              <a:spcAft>
                <a:spcPts val="0"/>
              </a:spcAft>
              <a:buNone/>
            </a:pPr>
            <a:r>
              <a:rPr lang="en-US" altLang="zh-TW" sz="2600" b="1" dirty="0" smtClean="0">
                <a:ea typeface="標楷體" panose="03000509000000000000" pitchFamily="65" charset="-120"/>
              </a:rPr>
              <a:t>(</a:t>
            </a:r>
            <a:r>
              <a:rPr lang="zh-TW" altLang="en-US" sz="2600" b="1" dirty="0" smtClean="0">
                <a:ea typeface="標楷體" panose="03000509000000000000" pitchFamily="65" charset="-120"/>
              </a:rPr>
              <a:t>一</a:t>
            </a:r>
            <a:r>
              <a:rPr lang="en-US" altLang="zh-TW" sz="2600" b="1" dirty="0" smtClean="0">
                <a:ea typeface="標楷體" panose="03000509000000000000" pitchFamily="65" charset="-120"/>
              </a:rPr>
              <a:t>)</a:t>
            </a:r>
            <a:r>
              <a:rPr lang="zh-TW" altLang="zh-TW" sz="2600" b="1" dirty="0" smtClean="0">
                <a:ea typeface="標楷體" panose="03000509000000000000" pitchFamily="65" charset="-120"/>
              </a:rPr>
              <a:t>社區林業計畫</a:t>
            </a:r>
            <a:r>
              <a:rPr lang="en-US" altLang="zh-TW" sz="2600" dirty="0" smtClean="0">
                <a:ea typeface="標楷體" panose="03000509000000000000" pitchFamily="65" charset="-120"/>
              </a:rPr>
              <a:t>(2002</a:t>
            </a:r>
            <a:r>
              <a:rPr lang="zh-TW" altLang="zh-TW" sz="2600" dirty="0" smtClean="0">
                <a:ea typeface="標楷體" panose="03000509000000000000" pitchFamily="65" charset="-120"/>
              </a:rPr>
              <a:t>年起</a:t>
            </a:r>
            <a:r>
              <a:rPr lang="en-US" altLang="zh-TW" sz="2600" dirty="0" smtClean="0">
                <a:ea typeface="標楷體" panose="03000509000000000000" pitchFamily="65" charset="-120"/>
              </a:rPr>
              <a:t>)</a:t>
            </a:r>
            <a:r>
              <a:rPr lang="zh-TW" altLang="en-US" sz="2600" dirty="0" smtClean="0">
                <a:ea typeface="標楷體" panose="03000509000000000000" pitchFamily="65" charset="-120"/>
              </a:rPr>
              <a:t>：</a:t>
            </a:r>
            <a:r>
              <a:rPr lang="zh-TW" altLang="en-US" sz="2400" dirty="0" smtClean="0">
                <a:ea typeface="標楷體" panose="03000509000000000000" pitchFamily="65" charset="-120"/>
              </a:rPr>
              <a:t>補助部落辦理資源</a:t>
            </a:r>
            <a:r>
              <a:rPr lang="zh-TW" altLang="en-US" sz="2400" dirty="0">
                <a:ea typeface="標楷體" panose="03000509000000000000" pitchFamily="65" charset="-120"/>
              </a:rPr>
              <a:t>調查、生態旅遊、</a:t>
            </a:r>
            <a:r>
              <a:rPr lang="zh-TW" altLang="en-US" sz="2400" dirty="0" smtClean="0">
                <a:ea typeface="標楷體" panose="03000509000000000000" pitchFamily="65" charset="-120"/>
              </a:rPr>
              <a:t>民族植物記錄、</a:t>
            </a:r>
            <a:r>
              <a:rPr lang="zh-TW" altLang="en-US" sz="2400" dirty="0">
                <a:ea typeface="標楷體" panose="03000509000000000000" pitchFamily="65" charset="-120"/>
              </a:rPr>
              <a:t>文化</a:t>
            </a:r>
            <a:r>
              <a:rPr lang="zh-TW" altLang="en-US" sz="2400" dirty="0" smtClean="0">
                <a:ea typeface="標楷體" panose="03000509000000000000" pitchFamily="65" charset="-120"/>
              </a:rPr>
              <a:t>創作。</a:t>
            </a:r>
            <a:endParaRPr lang="en-US" altLang="zh-TW" sz="2400" dirty="0" smtClean="0">
              <a:ea typeface="標楷體" panose="03000509000000000000" pitchFamily="65" charset="-120"/>
            </a:endParaRPr>
          </a:p>
          <a:p>
            <a:pPr marL="542925" lvl="0" indent="-542925">
              <a:lnSpc>
                <a:spcPct val="100000"/>
              </a:lnSpc>
              <a:spcAft>
                <a:spcPts val="0"/>
              </a:spcAft>
              <a:buNone/>
            </a:pPr>
            <a:r>
              <a:rPr lang="en-US" altLang="zh-TW" sz="2600" b="1" dirty="0" smtClean="0">
                <a:ea typeface="標楷體" panose="03000509000000000000" pitchFamily="65" charset="-120"/>
              </a:rPr>
              <a:t>(</a:t>
            </a:r>
            <a:r>
              <a:rPr lang="zh-TW" altLang="en-US" sz="2600" b="1" dirty="0" smtClean="0">
                <a:ea typeface="標楷體" panose="03000509000000000000" pitchFamily="65" charset="-120"/>
              </a:rPr>
              <a:t>二</a:t>
            </a:r>
            <a:r>
              <a:rPr lang="en-US" altLang="zh-TW" sz="2600" b="1" dirty="0" smtClean="0">
                <a:ea typeface="標楷體" panose="03000509000000000000" pitchFamily="65" charset="-120"/>
              </a:rPr>
              <a:t>)</a:t>
            </a:r>
            <a:r>
              <a:rPr lang="zh-TW" altLang="zh-TW" sz="2600" b="1" dirty="0" smtClean="0">
                <a:ea typeface="標楷體" panose="03000509000000000000" pitchFamily="65" charset="-120"/>
              </a:rPr>
              <a:t>漂流</a:t>
            </a:r>
            <a:r>
              <a:rPr lang="zh-TW" altLang="zh-TW" sz="2600" b="1" dirty="0">
                <a:ea typeface="標楷體" panose="03000509000000000000" pitchFamily="65" charset="-120"/>
              </a:rPr>
              <a:t>木資源</a:t>
            </a:r>
            <a:r>
              <a:rPr lang="zh-TW" altLang="zh-TW" sz="2600" b="1" dirty="0" smtClean="0">
                <a:ea typeface="標楷體" panose="03000509000000000000" pitchFamily="65" charset="-120"/>
              </a:rPr>
              <a:t>分享</a:t>
            </a:r>
            <a:r>
              <a:rPr lang="zh-TW" altLang="en-US" sz="2600" dirty="0">
                <a:ea typeface="標楷體" panose="03000509000000000000" pitchFamily="65" charset="-120"/>
              </a:rPr>
              <a:t>：</a:t>
            </a:r>
            <a:r>
              <a:rPr lang="zh-TW" altLang="en-US" sz="2400" dirty="0">
                <a:ea typeface="標楷體" panose="03000509000000000000" pitchFamily="65" charset="-120"/>
              </a:rPr>
              <a:t>八八</a:t>
            </a:r>
            <a:r>
              <a:rPr lang="zh-TW" altLang="en-US" sz="2400" dirty="0" smtClean="0">
                <a:ea typeface="標楷體" panose="03000509000000000000" pitchFamily="65" charset="-120"/>
              </a:rPr>
              <a:t>風災後</a:t>
            </a:r>
            <a:r>
              <a:rPr lang="zh-TW" altLang="en-US" sz="2400" dirty="0">
                <a:ea typeface="標楷體" panose="03000509000000000000" pitchFamily="65" charset="-120"/>
              </a:rPr>
              <a:t>社會公益</a:t>
            </a:r>
            <a:r>
              <a:rPr lang="zh-TW" altLang="en-US" sz="2400" dirty="0" smtClean="0">
                <a:ea typeface="標楷體" panose="03000509000000000000" pitchFamily="65" charset="-120"/>
              </a:rPr>
              <a:t>團體協助台東大武多良查拉密部落重建，成立向陽薪傳木工坊，由林務局</a:t>
            </a:r>
            <a:r>
              <a:rPr lang="zh-TW" altLang="en-US" sz="2400" dirty="0">
                <a:ea typeface="標楷體" panose="03000509000000000000" pitchFamily="65" charset="-120"/>
              </a:rPr>
              <a:t>提供漂流</a:t>
            </a:r>
            <a:r>
              <a:rPr lang="zh-TW" altLang="en-US" sz="2400" dirty="0" smtClean="0">
                <a:ea typeface="標楷體" panose="03000509000000000000" pitchFamily="65" charset="-120"/>
              </a:rPr>
              <a:t>木做為木創工藝品媒</a:t>
            </a:r>
            <a:r>
              <a:rPr lang="zh-TW" altLang="en-US" sz="2400" dirty="0">
                <a:ea typeface="標楷體" panose="03000509000000000000" pitchFamily="65" charset="-120"/>
              </a:rPr>
              <a:t>材</a:t>
            </a:r>
            <a:r>
              <a:rPr lang="zh-TW" altLang="en-US" sz="2400" dirty="0" smtClean="0">
                <a:ea typeface="標楷體" panose="03000509000000000000" pitchFamily="65" charset="-120"/>
              </a:rPr>
              <a:t>。</a:t>
            </a:r>
            <a:endParaRPr lang="en-US" altLang="zh-TW" sz="2400" dirty="0" smtClean="0">
              <a:ea typeface="標楷體" panose="03000509000000000000" pitchFamily="65" charset="-120"/>
            </a:endParaRPr>
          </a:p>
          <a:p>
            <a:pPr marL="542925" indent="-542925" eaLnBrk="0" hangingPunct="0">
              <a:buNone/>
              <a:defRPr/>
            </a:pPr>
            <a:r>
              <a:rPr lang="en-US" altLang="zh-TW" sz="2600" b="1" dirty="0" smtClean="0">
                <a:ea typeface="標楷體" panose="03000509000000000000" pitchFamily="65" charset="-120"/>
              </a:rPr>
              <a:t>(</a:t>
            </a:r>
            <a:r>
              <a:rPr lang="zh-TW" altLang="en-US" sz="2600" b="1" dirty="0" smtClean="0">
                <a:ea typeface="標楷體" panose="03000509000000000000" pitchFamily="65" charset="-120"/>
              </a:rPr>
              <a:t>三</a:t>
            </a:r>
            <a:r>
              <a:rPr lang="en-US" altLang="zh-TW" sz="2600" b="1" dirty="0" smtClean="0">
                <a:ea typeface="標楷體" panose="03000509000000000000" pitchFamily="65" charset="-120"/>
              </a:rPr>
              <a:t>)</a:t>
            </a:r>
            <a:r>
              <a:rPr lang="zh-TW" altLang="en-US" sz="2600" b="1" dirty="0" smtClean="0">
                <a:ea typeface="標楷體" panose="03000509000000000000" pitchFamily="65" charset="-120"/>
              </a:rPr>
              <a:t>石梯坪水梯田復育：</a:t>
            </a:r>
            <a:r>
              <a:rPr lang="zh-TW" altLang="en-US" sz="2400" dirty="0">
                <a:ea typeface="標楷體" panose="03000509000000000000" pitchFamily="65" charset="-120"/>
              </a:rPr>
              <a:t>以「海稻米」</a:t>
            </a:r>
            <a:r>
              <a:rPr lang="zh-TW" altLang="en-US" sz="2400" dirty="0" smtClean="0">
                <a:ea typeface="標楷體" panose="03000509000000000000" pitchFamily="65" charset="-120"/>
              </a:rPr>
              <a:t>重現花蓮港口</a:t>
            </a:r>
            <a:r>
              <a:rPr lang="zh-TW" altLang="en-US" sz="2400" dirty="0">
                <a:ea typeface="標楷體" panose="03000509000000000000" pitchFamily="65" charset="-120"/>
              </a:rPr>
              <a:t>部落之社會</a:t>
            </a:r>
            <a:r>
              <a:rPr lang="en-US" altLang="zh-TW" sz="2400" dirty="0">
                <a:ea typeface="標楷體" panose="03000509000000000000" pitchFamily="65" charset="-120"/>
              </a:rPr>
              <a:t>/</a:t>
            </a:r>
            <a:r>
              <a:rPr lang="zh-TW" altLang="en-US" sz="2400" dirty="0">
                <a:ea typeface="標楷體" panose="03000509000000000000" pitchFamily="65" charset="-120"/>
              </a:rPr>
              <a:t>生態</a:t>
            </a:r>
            <a:r>
              <a:rPr lang="en-US" altLang="zh-TW" sz="2400" dirty="0">
                <a:ea typeface="標楷體" panose="03000509000000000000" pitchFamily="65" charset="-120"/>
              </a:rPr>
              <a:t>/</a:t>
            </a:r>
            <a:r>
              <a:rPr lang="zh-TW" altLang="en-US" sz="2400" dirty="0">
                <a:ea typeface="標楷體" panose="03000509000000000000" pitchFamily="65" charset="-120"/>
              </a:rPr>
              <a:t>生產地景與濕地</a:t>
            </a:r>
            <a:r>
              <a:rPr lang="zh-TW" altLang="en-US" sz="2400" dirty="0" smtClean="0">
                <a:ea typeface="標楷體" panose="03000509000000000000" pitchFamily="65" charset="-120"/>
              </a:rPr>
              <a:t>生態。</a:t>
            </a:r>
            <a:endParaRPr lang="zh-TW" altLang="en-US" sz="2400" dirty="0">
              <a:ea typeface="標楷體" panose="03000509000000000000" pitchFamily="65" charset="-120"/>
            </a:endParaRPr>
          </a:p>
          <a:p>
            <a:pPr marL="723900" lvl="0" indent="-723900">
              <a:lnSpc>
                <a:spcPct val="100000"/>
              </a:lnSpc>
              <a:spcAft>
                <a:spcPts val="0"/>
              </a:spcAft>
              <a:buNone/>
            </a:pPr>
            <a:endParaRPr lang="en-US" altLang="zh-TW" sz="2800" dirty="0" smtClean="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8</a:t>
            </a:fld>
            <a:endParaRPr lang="zh-TW" altLang="en-US"/>
          </a:p>
        </p:txBody>
      </p:sp>
      <p:pic>
        <p:nvPicPr>
          <p:cNvPr id="8" name="Picture 6" descr="圖片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28" b="15394"/>
          <a:stretch/>
        </p:blipFill>
        <p:spPr bwMode="auto">
          <a:xfrm>
            <a:off x="5076056" y="1213164"/>
            <a:ext cx="3384376" cy="197365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88024" y="3234646"/>
            <a:ext cx="2128066" cy="1593850"/>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48264" y="3212976"/>
            <a:ext cx="2068854" cy="1605846"/>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J:\10保育組\to華慶技正\1011102-03提供媒體照片(林務局提供)\海稻米水梯田\石梯坪水梯田溼地復育區.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b="4662"/>
          <a:stretch/>
        </p:blipFill>
        <p:spPr bwMode="auto">
          <a:xfrm>
            <a:off x="4932040" y="4869259"/>
            <a:ext cx="3782979" cy="1944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504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279301"/>
            <a:ext cx="8256388" cy="4525963"/>
          </a:xfrm>
        </p:spPr>
        <p:txBody>
          <a:bodyPr>
            <a:noAutofit/>
          </a:bodyPr>
          <a:lstStyle/>
          <a:p>
            <a:pPr marL="0" indent="0">
              <a:buNone/>
            </a:pPr>
            <a:r>
              <a:rPr lang="en-US" altLang="zh-TW" sz="2800" b="1" dirty="0" smtClean="0">
                <a:ea typeface="標楷體" panose="03000509000000000000" pitchFamily="65" charset="-120"/>
              </a:rPr>
              <a:t>(</a:t>
            </a:r>
            <a:r>
              <a:rPr lang="zh-TW" altLang="en-US" b="1" dirty="0">
                <a:ea typeface="標楷體" panose="03000509000000000000" pitchFamily="65" charset="-120"/>
              </a:rPr>
              <a:t>四</a:t>
            </a:r>
            <a:r>
              <a:rPr lang="en-US" altLang="zh-TW" sz="2800" b="1" dirty="0" smtClean="0">
                <a:ea typeface="標楷體" panose="03000509000000000000" pitchFamily="65" charset="-120"/>
              </a:rPr>
              <a:t>)</a:t>
            </a:r>
            <a:r>
              <a:rPr lang="zh-TW" altLang="zh-TW" b="1" dirty="0" smtClean="0">
                <a:ea typeface="標楷體" panose="03000509000000000000" pitchFamily="65" charset="-120"/>
              </a:rPr>
              <a:t>建立</a:t>
            </a:r>
            <a:r>
              <a:rPr lang="zh-TW" altLang="en-US" b="1" dirty="0" smtClean="0">
                <a:ea typeface="標楷體" panose="03000509000000000000" pitchFamily="65" charset="-120"/>
              </a:rPr>
              <a:t>具</a:t>
            </a:r>
            <a:r>
              <a:rPr lang="zh-TW" altLang="zh-TW" sz="2800" b="1" dirty="0" smtClean="0">
                <a:ea typeface="標楷體" panose="03000509000000000000" pitchFamily="65" charset="-120"/>
              </a:rPr>
              <a:t>諮詢</a:t>
            </a:r>
            <a:r>
              <a:rPr lang="zh-TW" altLang="zh-TW" sz="2800" b="1" dirty="0">
                <a:ea typeface="標楷體" panose="03000509000000000000" pitchFamily="65" charset="-120"/>
              </a:rPr>
              <a:t>、建議</a:t>
            </a:r>
            <a:r>
              <a:rPr lang="zh-TW" altLang="zh-TW" b="1" dirty="0">
                <a:ea typeface="標楷體" panose="03000509000000000000" pitchFamily="65" charset="-120"/>
              </a:rPr>
              <a:t>性質之</a:t>
            </a:r>
            <a:r>
              <a:rPr lang="zh-TW" altLang="zh-TW" b="1" dirty="0" smtClean="0">
                <a:ea typeface="標楷體" panose="03000509000000000000" pitchFamily="65" charset="-120"/>
              </a:rPr>
              <a:t>共管</a:t>
            </a:r>
            <a:r>
              <a:rPr lang="zh-TW" altLang="en-US" b="1" dirty="0" smtClean="0">
                <a:ea typeface="標楷體" panose="03000509000000000000" pitchFamily="65" charset="-120"/>
              </a:rPr>
              <a:t>會</a:t>
            </a:r>
            <a:endParaRPr lang="en-US" altLang="zh-TW" b="1" dirty="0" smtClean="0">
              <a:ea typeface="標楷體" panose="03000509000000000000" pitchFamily="65" charset="-120"/>
            </a:endParaRPr>
          </a:p>
          <a:p>
            <a:pPr marL="449263" indent="-271463"/>
            <a:r>
              <a:rPr lang="en-US" altLang="zh-TW" dirty="0" smtClean="0">
                <a:ea typeface="標楷體" panose="03000509000000000000" pitchFamily="65" charset="-120"/>
              </a:rPr>
              <a:t>2006</a:t>
            </a:r>
            <a:r>
              <a:rPr lang="zh-TW" altLang="en-US" dirty="0" smtClean="0">
                <a:ea typeface="標楷體" panose="03000509000000000000" pitchFamily="65" charset="-120"/>
              </a:rPr>
              <a:t>年</a:t>
            </a:r>
            <a:r>
              <a:rPr lang="zh-TW" altLang="en-US" dirty="0">
                <a:ea typeface="標楷體" panose="03000509000000000000" pitchFamily="65" charset="-120"/>
              </a:rPr>
              <a:t>嘉義林管處與鄒族成立第一個</a:t>
            </a:r>
            <a:r>
              <a:rPr lang="zh-TW" altLang="en-US" dirty="0" smtClean="0">
                <a:ea typeface="標楷體" panose="03000509000000000000" pitchFamily="65" charset="-120"/>
              </a:rPr>
              <a:t>共管會。</a:t>
            </a:r>
            <a:endParaRPr lang="en-US" altLang="zh-TW" dirty="0" smtClean="0">
              <a:ea typeface="標楷體" panose="03000509000000000000" pitchFamily="65" charset="-120"/>
            </a:endParaRPr>
          </a:p>
          <a:p>
            <a:pPr marL="449263" indent="-271463"/>
            <a:r>
              <a:rPr lang="en-US" altLang="zh-TW" dirty="0" smtClean="0">
                <a:ea typeface="標楷體" panose="03000509000000000000" pitchFamily="65" charset="-120"/>
              </a:rPr>
              <a:t>2015</a:t>
            </a:r>
            <a:r>
              <a:rPr lang="zh-TW" altLang="en-US" dirty="0" smtClean="0">
                <a:ea typeface="標楷體" panose="03000509000000000000" pitchFamily="65" charset="-120"/>
              </a:rPr>
              <a:t>年訂</a:t>
            </a:r>
            <a:r>
              <a:rPr lang="zh-TW" altLang="en-US" dirty="0">
                <a:ea typeface="標楷體" panose="03000509000000000000" pitchFamily="65" charset="-120"/>
              </a:rPr>
              <a:t>定「行政院農業委員會林務局經管國有林地內原住民族地區資源共同管理會設置要點</a:t>
            </a:r>
            <a:r>
              <a:rPr lang="zh-TW" altLang="en-US" dirty="0" smtClean="0">
                <a:ea typeface="標楷體" panose="03000509000000000000" pitchFamily="65" charset="-120"/>
              </a:rPr>
              <a:t>」。</a:t>
            </a:r>
            <a:endParaRPr lang="en-US" altLang="zh-TW" dirty="0" smtClean="0">
              <a:ea typeface="標楷體" panose="03000509000000000000" pitchFamily="65" charset="-120"/>
            </a:endParaRPr>
          </a:p>
          <a:p>
            <a:pPr marL="449263" indent="-271463"/>
            <a:r>
              <a:rPr lang="zh-TW" altLang="en-US" dirty="0" smtClean="0">
                <a:ea typeface="標楷體" panose="03000509000000000000" pitchFamily="65" charset="-120"/>
              </a:rPr>
              <a:t>迄</a:t>
            </a:r>
            <a:r>
              <a:rPr lang="en-US" altLang="zh-TW" dirty="0" smtClean="0">
                <a:ea typeface="標楷體" panose="03000509000000000000" pitchFamily="65" charset="-120"/>
              </a:rPr>
              <a:t>2017</a:t>
            </a:r>
            <a:r>
              <a:rPr lang="zh-TW" altLang="en-US" dirty="0" smtClean="0">
                <a:ea typeface="標楷體" panose="03000509000000000000" pitchFamily="65" charset="-120"/>
              </a:rPr>
              <a:t>年</a:t>
            </a:r>
            <a:r>
              <a:rPr lang="en-US" altLang="zh-TW" dirty="0" smtClean="0">
                <a:ea typeface="標楷體" panose="03000509000000000000" pitchFamily="65" charset="-120"/>
              </a:rPr>
              <a:t>6</a:t>
            </a:r>
            <a:r>
              <a:rPr lang="zh-TW" altLang="en-US" dirty="0" smtClean="0">
                <a:ea typeface="標楷體" panose="03000509000000000000" pitchFamily="65" charset="-120"/>
              </a:rPr>
              <a:t>月已有</a:t>
            </a:r>
            <a:r>
              <a:rPr lang="en-US" altLang="zh-TW" dirty="0" smtClean="0">
                <a:ea typeface="標楷體" panose="03000509000000000000" pitchFamily="65" charset="-120"/>
              </a:rPr>
              <a:t>9</a:t>
            </a:r>
            <a:r>
              <a:rPr lang="zh-TW" altLang="en-US" dirty="0" smtClean="0">
                <a:ea typeface="標楷體" panose="03000509000000000000" pitchFamily="65" charset="-120"/>
              </a:rPr>
              <a:t>個共管會，</a:t>
            </a:r>
            <a:r>
              <a:rPr lang="zh-TW" altLang="en-US" dirty="0">
                <a:ea typeface="標楷體" panose="03000509000000000000" pitchFamily="65" charset="-120"/>
              </a:rPr>
              <a:t>召開</a:t>
            </a:r>
            <a:r>
              <a:rPr lang="en-US" altLang="zh-TW" dirty="0" smtClean="0">
                <a:ea typeface="標楷體" panose="03000509000000000000" pitchFamily="65" charset="-120"/>
              </a:rPr>
              <a:t>72</a:t>
            </a:r>
            <a:r>
              <a:rPr lang="zh-TW" altLang="en-US" dirty="0" smtClean="0">
                <a:ea typeface="標楷體" panose="03000509000000000000" pitchFamily="65" charset="-120"/>
              </a:rPr>
              <a:t>次</a:t>
            </a:r>
            <a:r>
              <a:rPr lang="zh-TW" altLang="en-US" dirty="0">
                <a:ea typeface="標楷體" panose="03000509000000000000" pitchFamily="65" charset="-120"/>
              </a:rPr>
              <a:t>會議</a:t>
            </a:r>
            <a:r>
              <a:rPr lang="zh-TW" altLang="en-US" dirty="0" smtClean="0">
                <a:ea typeface="標楷體" panose="03000509000000000000" pitchFamily="65" charset="-120"/>
              </a:rPr>
              <a:t>。</a:t>
            </a:r>
            <a:endParaRPr lang="zh-TW" altLang="en-US" dirty="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BB0087-D46E-469B-A30C-1E67CE13C3A6}" type="slidenum">
              <a:rPr lang="zh-TW" altLang="en-US" smtClean="0"/>
              <a:pPr/>
              <a:t>9</a:t>
            </a:fld>
            <a:endParaRPr lang="zh-TW" altLang="en-US"/>
          </a:p>
        </p:txBody>
      </p:sp>
      <p:pic>
        <p:nvPicPr>
          <p:cNvPr id="8" name="內容版面配置區 6" descr="巡護情形.jpg"/>
          <p:cNvPicPr>
            <a:picLocks noGrp="1"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0072" y="4005064"/>
            <a:ext cx="3384376" cy="2444271"/>
          </a:xfrm>
          <a:prstGeom prst="rect">
            <a:avLst/>
          </a:prstGeom>
        </p:spPr>
      </p:pic>
      <p:sp>
        <p:nvSpPr>
          <p:cNvPr id="6" name="內容版面配置區 2"/>
          <p:cNvSpPr txBox="1">
            <a:spLocks/>
          </p:cNvSpPr>
          <p:nvPr/>
        </p:nvSpPr>
        <p:spPr>
          <a:xfrm>
            <a:off x="539552" y="4005064"/>
            <a:ext cx="4680520" cy="2444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Calibri" pitchFamily="34" charset="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Calibri" pitchFamily="34" charset="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itchFamily="34" charset="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itchFamily="34" charset="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itchFamily="34" charset="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6700" indent="-266700">
              <a:buNone/>
            </a:pPr>
            <a:r>
              <a:rPr lang="en-US" altLang="zh-TW" b="1" dirty="0" smtClean="0">
                <a:ea typeface="標楷體" panose="03000509000000000000" pitchFamily="65" charset="-120"/>
              </a:rPr>
              <a:t>(</a:t>
            </a:r>
            <a:r>
              <a:rPr lang="zh-TW" altLang="en-US" b="1" dirty="0">
                <a:ea typeface="標楷體" panose="03000509000000000000" pitchFamily="65" charset="-120"/>
              </a:rPr>
              <a:t>五</a:t>
            </a:r>
            <a:r>
              <a:rPr lang="en-US" altLang="zh-TW" b="1" dirty="0" smtClean="0">
                <a:ea typeface="標楷體" panose="03000509000000000000" pitchFamily="65" charset="-120"/>
              </a:rPr>
              <a:t>)</a:t>
            </a:r>
            <a:r>
              <a:rPr lang="zh-TW" altLang="zh-TW" b="1" dirty="0" smtClean="0">
                <a:ea typeface="標楷體" panose="03000509000000000000" pitchFamily="65" charset="-120"/>
              </a:rPr>
              <a:t>結合社區守護山林計畫</a:t>
            </a:r>
            <a:r>
              <a:rPr lang="en-US" altLang="zh-TW" dirty="0" smtClean="0">
                <a:ea typeface="標楷體" panose="03000509000000000000" pitchFamily="65" charset="-120"/>
              </a:rPr>
              <a:t>(2012</a:t>
            </a:r>
            <a:r>
              <a:rPr lang="zh-TW" altLang="zh-TW" dirty="0" smtClean="0">
                <a:ea typeface="標楷體" panose="03000509000000000000" pitchFamily="65" charset="-120"/>
              </a:rPr>
              <a:t>年起</a:t>
            </a:r>
            <a:r>
              <a:rPr lang="en-US" altLang="zh-TW" dirty="0" smtClean="0">
                <a:ea typeface="標楷體" panose="03000509000000000000" pitchFamily="65" charset="-120"/>
              </a:rPr>
              <a:t>)</a:t>
            </a:r>
            <a:r>
              <a:rPr lang="zh-TW" altLang="en-US" dirty="0" smtClean="0">
                <a:ea typeface="標楷體" panose="03000509000000000000" pitchFamily="65" charset="-120"/>
              </a:rPr>
              <a:t>：</a:t>
            </a:r>
            <a:endParaRPr lang="en-US" altLang="zh-TW" dirty="0" smtClean="0">
              <a:ea typeface="標楷體" panose="03000509000000000000" pitchFamily="65" charset="-120"/>
            </a:endParaRPr>
          </a:p>
          <a:p>
            <a:pPr marL="266700" indent="-266700">
              <a:buNone/>
            </a:pPr>
            <a:r>
              <a:rPr lang="zh-TW" altLang="en-US" dirty="0">
                <a:ea typeface="標楷體" panose="03000509000000000000" pitchFamily="65" charset="-120"/>
              </a:rPr>
              <a:t> </a:t>
            </a:r>
            <a:r>
              <a:rPr lang="zh-TW" altLang="en-US" dirty="0" smtClean="0">
                <a:ea typeface="標楷體" panose="03000509000000000000" pitchFamily="65" charset="-120"/>
              </a:rPr>
              <a:t>  與部落合作，協同巡護周邊國有林地，建立森林守護新夥伴關係。</a:t>
            </a:r>
            <a:endParaRPr lang="zh-TW" altLang="en-US" dirty="0">
              <a:ea typeface="標楷體" panose="03000509000000000000" pitchFamily="65" charset="-120"/>
            </a:endParaRPr>
          </a:p>
        </p:txBody>
      </p:sp>
      <p:sp>
        <p:nvSpPr>
          <p:cNvPr id="5" name="標題 4"/>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761036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林務局">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佈景主題-林務局</Template>
  <TotalTime>4953</TotalTime>
  <Words>1729</Words>
  <Application>Microsoft Office PowerPoint</Application>
  <PresentationFormat>如螢幕大小 (4:3)</PresentationFormat>
  <Paragraphs>117</Paragraphs>
  <Slides>20</Slides>
  <Notes>3</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佈景主題-林務局</vt:lpstr>
      <vt:lpstr>和解共生 邁向永續</vt:lpstr>
      <vt:lpstr>簡報大綱</vt:lpstr>
      <vt:lpstr>林務局轄管國有林地由來</vt:lpstr>
      <vt:lpstr>一、森林國有化對原住民族的衝擊</vt:lpstr>
      <vt:lpstr>PowerPoint 簡報</vt:lpstr>
      <vt:lpstr>貳、原住民族權利意識覺醒之挑戰</vt:lpstr>
      <vt:lpstr>一、修訂法令規章</vt:lpstr>
      <vt:lpstr>二、開啟與原住民族部落的合作</vt:lpstr>
      <vt:lpstr>PowerPoint 簡報</vt:lpstr>
      <vt:lpstr>PowerPoint 簡報</vt:lpstr>
      <vt:lpstr>三、省思</vt:lpstr>
      <vt:lpstr>肆、當下和未來的努力方向</vt:lpstr>
      <vt:lpstr>(一)林產物採取</vt:lpstr>
      <vt:lpstr>PowerPoint 簡報</vt:lpstr>
      <vt:lpstr>PowerPoint 簡報</vt:lpstr>
      <vt:lpstr>PowerPoint 簡報</vt:lpstr>
      <vt:lpstr>PowerPoint 簡報</vt:lpstr>
      <vt:lpstr>三、邁向共管</vt:lpstr>
      <vt:lpstr>伍、結語</vt:lpstr>
      <vt:lpstr>謹請指教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李允如</dc:creator>
  <cp:lastModifiedBy>黃綉娟</cp:lastModifiedBy>
  <cp:revision>434</cp:revision>
  <cp:lastPrinted>2017-06-28T12:46:31Z</cp:lastPrinted>
  <dcterms:created xsi:type="dcterms:W3CDTF">2017-06-12T02:30:54Z</dcterms:created>
  <dcterms:modified xsi:type="dcterms:W3CDTF">2017-06-30T03:06:39Z</dcterms:modified>
</cp:coreProperties>
</file>